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sldIdLst>
    <p:sldId id="256" r:id="rId2"/>
    <p:sldId id="272" r:id="rId3"/>
    <p:sldId id="273" r:id="rId4"/>
    <p:sldId id="274" r:id="rId5"/>
    <p:sldId id="275" r:id="rId6"/>
    <p:sldId id="276" r:id="rId7"/>
    <p:sldId id="279" r:id="rId8"/>
    <p:sldId id="277" r:id="rId9"/>
    <p:sldId id="278" r:id="rId10"/>
    <p:sldId id="257" r:id="rId11"/>
    <p:sldId id="296" r:id="rId12"/>
    <p:sldId id="258" r:id="rId13"/>
    <p:sldId id="297" r:id="rId14"/>
    <p:sldId id="259" r:id="rId15"/>
    <p:sldId id="260" r:id="rId16"/>
    <p:sldId id="261" r:id="rId17"/>
    <p:sldId id="262" r:id="rId18"/>
    <p:sldId id="263" r:id="rId19"/>
    <p:sldId id="264" r:id="rId20"/>
    <p:sldId id="267" r:id="rId21"/>
    <p:sldId id="265" r:id="rId22"/>
    <p:sldId id="268" r:id="rId23"/>
    <p:sldId id="269" r:id="rId24"/>
    <p:sldId id="270" r:id="rId25"/>
    <p:sldId id="280" r:id="rId26"/>
    <p:sldId id="281" r:id="rId27"/>
    <p:sldId id="282" r:id="rId28"/>
    <p:sldId id="293" r:id="rId29"/>
    <p:sldId id="284" r:id="rId30"/>
    <p:sldId id="286" r:id="rId31"/>
    <p:sldId id="294" r:id="rId32"/>
    <p:sldId id="291" r:id="rId33"/>
    <p:sldId id="292" r:id="rId34"/>
    <p:sldId id="298" r:id="rId35"/>
    <p:sldId id="295" r:id="rId36"/>
    <p:sldId id="288" r:id="rId37"/>
    <p:sldId id="290" r:id="rId38"/>
    <p:sldId id="271" r:id="rId39"/>
  </p:sldIdLst>
  <p:sldSz cx="9144000" cy="6858000" type="screen4x3"/>
  <p:notesSz cx="6858000" cy="9144000"/>
  <p:defaultTextStyle>
    <a:defPPr>
      <a:defRPr lang="en-US"/>
    </a:defPPr>
    <a:lvl1pPr algn="l" rtl="0" eaLnBrk="0" fontAlgn="base" hangingPunct="0">
      <a:spcBef>
        <a:spcPct val="0"/>
      </a:spcBef>
      <a:spcAft>
        <a:spcPct val="0"/>
      </a:spcAft>
      <a:defRPr sz="1600" kern="1200">
        <a:solidFill>
          <a:schemeClr val="tx1"/>
        </a:solidFill>
        <a:latin typeface="Arial" charset="0"/>
        <a:ea typeface="+mn-ea"/>
        <a:cs typeface="+mn-cs"/>
      </a:defRPr>
    </a:lvl1pPr>
    <a:lvl2pPr marL="457200" algn="l" rtl="0" eaLnBrk="0" fontAlgn="base" hangingPunct="0">
      <a:spcBef>
        <a:spcPct val="0"/>
      </a:spcBef>
      <a:spcAft>
        <a:spcPct val="0"/>
      </a:spcAft>
      <a:defRPr sz="1600" kern="1200">
        <a:solidFill>
          <a:schemeClr val="tx1"/>
        </a:solidFill>
        <a:latin typeface="Arial" charset="0"/>
        <a:ea typeface="+mn-ea"/>
        <a:cs typeface="+mn-cs"/>
      </a:defRPr>
    </a:lvl2pPr>
    <a:lvl3pPr marL="914400" algn="l" rtl="0" eaLnBrk="0" fontAlgn="base" hangingPunct="0">
      <a:spcBef>
        <a:spcPct val="0"/>
      </a:spcBef>
      <a:spcAft>
        <a:spcPct val="0"/>
      </a:spcAft>
      <a:defRPr sz="1600" kern="1200">
        <a:solidFill>
          <a:schemeClr val="tx1"/>
        </a:solidFill>
        <a:latin typeface="Arial" charset="0"/>
        <a:ea typeface="+mn-ea"/>
        <a:cs typeface="+mn-cs"/>
      </a:defRPr>
    </a:lvl3pPr>
    <a:lvl4pPr marL="1371600" algn="l" rtl="0" eaLnBrk="0" fontAlgn="base" hangingPunct="0">
      <a:spcBef>
        <a:spcPct val="0"/>
      </a:spcBef>
      <a:spcAft>
        <a:spcPct val="0"/>
      </a:spcAft>
      <a:defRPr sz="1600" kern="1200">
        <a:solidFill>
          <a:schemeClr val="tx1"/>
        </a:solidFill>
        <a:latin typeface="Arial" charset="0"/>
        <a:ea typeface="+mn-ea"/>
        <a:cs typeface="+mn-cs"/>
      </a:defRPr>
    </a:lvl4pPr>
    <a:lvl5pPr marL="1828800" algn="l" rtl="0" eaLnBrk="0" fontAlgn="base" hangingPunct="0">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318" autoAdjust="0"/>
  </p:normalViewPr>
  <p:slideViewPr>
    <p:cSldViewPr>
      <p:cViewPr varScale="1">
        <p:scale>
          <a:sx n="95" d="100"/>
          <a:sy n="95" d="100"/>
        </p:scale>
        <p:origin x="-14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608E52-3749-43E1-8D67-09E068B4A59A}" type="datetimeFigureOut">
              <a:rPr lang="de-DE" smtClean="0"/>
              <a:t>07.12.2017</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BF48D5-6832-469D-9E88-4D7FF16D57AB}" type="slidenum">
              <a:rPr lang="de-DE" smtClean="0"/>
              <a:t>‹Nr.›</a:t>
            </a:fld>
            <a:endParaRPr lang="de-DE"/>
          </a:p>
        </p:txBody>
      </p:sp>
    </p:spTree>
    <p:extLst>
      <p:ext uri="{BB962C8B-B14F-4D97-AF65-F5344CB8AC3E}">
        <p14:creationId xmlns:p14="http://schemas.microsoft.com/office/powerpoint/2010/main" val="4243230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Das evangelische Profil erfordert geistliche Angebote an die Patientinnen und Patienten, Klientinnen und Klienten, Bewohnerinnen und Bewohner sowie an die sonstigen Nutzerinnen und Nutzer der Einrichtungen. Geistliche Angebote sind darüber hinaus für die Mitarbeiterinnen und Mitarbeiter anzubieten. Es unterliegt dem Freiwilligkeitsprinzip, ob im Einzelfall die Mitarbeiterin oder der Mitarbeiter das geistliche Angebot in Anspruch nimmt. Die Angebote sind somit als Einladung zu gestalten; jede Form von Zwang oder Druck muss unterbleiben.</a:t>
            </a:r>
            <a:endParaRPr lang="de-DE" dirty="0"/>
          </a:p>
        </p:txBody>
      </p:sp>
      <p:sp>
        <p:nvSpPr>
          <p:cNvPr id="4" name="Foliennummernplatzhalter 3"/>
          <p:cNvSpPr>
            <a:spLocks noGrp="1"/>
          </p:cNvSpPr>
          <p:nvPr>
            <p:ph type="sldNum" sz="quarter" idx="10"/>
          </p:nvPr>
        </p:nvSpPr>
        <p:spPr/>
        <p:txBody>
          <a:bodyPr/>
          <a:lstStyle/>
          <a:p>
            <a:fld id="{29BF48D5-6832-469D-9E88-4D7FF16D57AB}" type="slidenum">
              <a:rPr lang="de-DE" smtClean="0"/>
              <a:t>17</a:t>
            </a:fld>
            <a:endParaRPr lang="de-DE"/>
          </a:p>
        </p:txBody>
      </p:sp>
    </p:spTree>
    <p:extLst>
      <p:ext uri="{BB962C8B-B14F-4D97-AF65-F5344CB8AC3E}">
        <p14:creationId xmlns:p14="http://schemas.microsoft.com/office/powerpoint/2010/main" val="3505451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Inhaltlicher Schwerpunkt</a:t>
            </a:r>
          </a:p>
          <a:p>
            <a:r>
              <a:rPr lang="de-DE" dirty="0" smtClean="0"/>
              <a:t>Evangelische</a:t>
            </a:r>
            <a:r>
              <a:rPr lang="de-DE" baseline="0" dirty="0" smtClean="0"/>
              <a:t> Bildung: Prägend muss sein, dass im katechetischen Sinne Inhalte des Glaubens vermittelt werden.</a:t>
            </a:r>
          </a:p>
          <a:p>
            <a:r>
              <a:rPr lang="de-DE" dirty="0" smtClean="0"/>
              <a:t>Zur evangelischen Bildung zählen somit Arbeitsplätze, für die prägend ist, im katechetischen Sinn Inhalte des Glaubens anderen Menschen zu vermitteln. </a:t>
            </a:r>
            <a:r>
              <a:rPr lang="de-DE" b="1" dirty="0" smtClean="0"/>
              <a:t>Dies ist z.B. in evangelischen Kindertagesstätten für einen größeren Teil der Arbeitsplätze zwingend erforderlich, aber nicht für alle Stellen von Erzieherinnen und Erziehern sowie dem sonstigen pädagogischen Personal der Kindertagesstätten.</a:t>
            </a:r>
            <a:endParaRPr lang="de-DE" b="1" dirty="0"/>
          </a:p>
        </p:txBody>
      </p:sp>
      <p:sp>
        <p:nvSpPr>
          <p:cNvPr id="4" name="Foliennummernplatzhalter 3"/>
          <p:cNvSpPr>
            <a:spLocks noGrp="1"/>
          </p:cNvSpPr>
          <p:nvPr>
            <p:ph type="sldNum" sz="quarter" idx="10"/>
          </p:nvPr>
        </p:nvSpPr>
        <p:spPr/>
        <p:txBody>
          <a:bodyPr/>
          <a:lstStyle/>
          <a:p>
            <a:fld id="{29BF48D5-6832-469D-9E88-4D7FF16D57AB}" type="slidenum">
              <a:rPr lang="de-DE" smtClean="0"/>
              <a:t>18</a:t>
            </a:fld>
            <a:endParaRPr lang="de-DE"/>
          </a:p>
        </p:txBody>
      </p:sp>
    </p:spTree>
    <p:extLst>
      <p:ext uri="{BB962C8B-B14F-4D97-AF65-F5344CB8AC3E}">
        <p14:creationId xmlns:p14="http://schemas.microsoft.com/office/powerpoint/2010/main" val="2014891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Der Begriff der Dienststellenleitung bestimmt sich nach § 4 Absätze 1 und 2 des Kirchengesetzes über Mitarbeitervertretungen. Vom Begriff der Dienststellenleitungen erfasst sind daher zum einen die Mitglieder der nach Verfassung, Gesetz oder Satzung leitenden Organe der Dienststelle oder Einrichtung. Gleiches gilt für nach Verfassung, Gesetz oder Satzung leitende Personen. Zur Dienststellenleitung gehören weiterhin die Personen, die allein oder gemeinsam mit anderen zur Entscheidung in mitbestimmungs-pflichtigen oder mitberatungspflichtigen Angelegenheiten befugt sind.</a:t>
            </a:r>
            <a:endParaRPr lang="de-DE" dirty="0"/>
          </a:p>
        </p:txBody>
      </p:sp>
      <p:sp>
        <p:nvSpPr>
          <p:cNvPr id="4" name="Foliennummernplatzhalter 3"/>
          <p:cNvSpPr>
            <a:spLocks noGrp="1"/>
          </p:cNvSpPr>
          <p:nvPr>
            <p:ph type="sldNum" sz="quarter" idx="10"/>
          </p:nvPr>
        </p:nvSpPr>
        <p:spPr/>
        <p:txBody>
          <a:bodyPr/>
          <a:lstStyle/>
          <a:p>
            <a:fld id="{29BF48D5-6832-469D-9E88-4D7FF16D57AB}" type="slidenum">
              <a:rPr lang="de-DE" smtClean="0"/>
              <a:t>19</a:t>
            </a:fld>
            <a:endParaRPr lang="de-DE"/>
          </a:p>
        </p:txBody>
      </p:sp>
    </p:spTree>
    <p:extLst>
      <p:ext uri="{BB962C8B-B14F-4D97-AF65-F5344CB8AC3E}">
        <p14:creationId xmlns:p14="http://schemas.microsoft.com/office/powerpoint/2010/main" val="576954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Art der Aufgabe:</a:t>
            </a:r>
            <a:r>
              <a:rPr lang="de-DE" baseline="0" dirty="0" smtClean="0"/>
              <a:t> Betreuung muslimischer Kinder</a:t>
            </a:r>
          </a:p>
          <a:p>
            <a:endParaRPr lang="de-DE" baseline="0" dirty="0" smtClean="0"/>
          </a:p>
          <a:p>
            <a:r>
              <a:rPr lang="de-DE" b="1" dirty="0" smtClean="0"/>
              <a:t>Es bleibt daher Aufgabe der Landeskirchen und der diakonischen Landesverbände, die Anforderungen hinsichtlich der Kirchenmitgliedschaft innerhalb des jeweiligen Handlungsfeldes konkret zu beschreiben und zu prüfen</a:t>
            </a:r>
            <a:r>
              <a:rPr lang="de-DE" dirty="0" smtClean="0"/>
              <a:t>.</a:t>
            </a:r>
            <a:endParaRPr lang="de-DE" dirty="0"/>
          </a:p>
        </p:txBody>
      </p:sp>
      <p:sp>
        <p:nvSpPr>
          <p:cNvPr id="4" name="Foliennummernplatzhalter 3"/>
          <p:cNvSpPr>
            <a:spLocks noGrp="1"/>
          </p:cNvSpPr>
          <p:nvPr>
            <p:ph type="sldNum" sz="quarter" idx="10"/>
          </p:nvPr>
        </p:nvSpPr>
        <p:spPr/>
        <p:txBody>
          <a:bodyPr/>
          <a:lstStyle/>
          <a:p>
            <a:fld id="{29BF48D5-6832-469D-9E88-4D7FF16D57AB}" type="slidenum">
              <a:rPr lang="de-DE" smtClean="0"/>
              <a:t>20</a:t>
            </a:fld>
            <a:endParaRPr lang="de-DE"/>
          </a:p>
        </p:txBody>
      </p:sp>
    </p:spTree>
    <p:extLst>
      <p:ext uri="{BB962C8B-B14F-4D97-AF65-F5344CB8AC3E}">
        <p14:creationId xmlns:p14="http://schemas.microsoft.com/office/powerpoint/2010/main" val="34333149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13"/>
          <p:cNvSpPr>
            <a:spLocks noChangeArrowheads="1"/>
          </p:cNvSpPr>
          <p:nvPr/>
        </p:nvSpPr>
        <p:spPr bwMode="auto">
          <a:xfrm>
            <a:off x="0" y="0"/>
            <a:ext cx="9144000" cy="6858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endParaRPr lang="de-DE" altLang="de-DE"/>
          </a:p>
        </p:txBody>
      </p:sp>
      <p:sp>
        <p:nvSpPr>
          <p:cNvPr id="5" name="Line 11"/>
          <p:cNvSpPr>
            <a:spLocks noChangeShapeType="1"/>
          </p:cNvSpPr>
          <p:nvPr/>
        </p:nvSpPr>
        <p:spPr bwMode="white">
          <a:xfrm>
            <a:off x="0" y="3416300"/>
            <a:ext cx="9144000" cy="0"/>
          </a:xfrm>
          <a:prstGeom prst="line">
            <a:avLst/>
          </a:prstGeom>
          <a:noFill/>
          <a:ln w="38100">
            <a:solidFill>
              <a:srgbClr val="B1A0C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6" name="Line 12"/>
          <p:cNvSpPr>
            <a:spLocks noChangeShapeType="1"/>
          </p:cNvSpPr>
          <p:nvPr/>
        </p:nvSpPr>
        <p:spPr bwMode="white">
          <a:xfrm>
            <a:off x="4559300" y="0"/>
            <a:ext cx="0" cy="6858000"/>
          </a:xfrm>
          <a:prstGeom prst="line">
            <a:avLst/>
          </a:prstGeom>
          <a:noFill/>
          <a:ln w="38100">
            <a:solidFill>
              <a:srgbClr val="B1A0C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pic>
        <p:nvPicPr>
          <p:cNvPr id="7" name="Picture 14" descr="DKW_logo_RGB"/>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7650" y="312738"/>
            <a:ext cx="1582738"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3"/>
          <p:cNvSpPr>
            <a:spLocks noGrp="1" noChangeArrowheads="1"/>
          </p:cNvSpPr>
          <p:nvPr>
            <p:ph type="ctrTitle"/>
          </p:nvPr>
        </p:nvSpPr>
        <p:spPr bwMode="white">
          <a:xfrm>
            <a:off x="228600" y="1050925"/>
            <a:ext cx="4267200" cy="793750"/>
          </a:xfrm>
        </p:spPr>
        <p:txBody>
          <a:bodyPr rIns="91440"/>
          <a:lstStyle>
            <a:lvl1pPr>
              <a:defRPr>
                <a:solidFill>
                  <a:schemeClr val="bg1"/>
                </a:solidFill>
              </a:defRPr>
            </a:lvl1pPr>
          </a:lstStyle>
          <a:p>
            <a:pPr lvl="0"/>
            <a:r>
              <a:rPr lang="de-DE" noProof="0" smtClean="0"/>
              <a:t>Titelmasterformat durch Klicken bearbeiten</a:t>
            </a:r>
          </a:p>
        </p:txBody>
      </p:sp>
      <p:sp>
        <p:nvSpPr>
          <p:cNvPr id="6148" name="Rectangle 4"/>
          <p:cNvSpPr>
            <a:spLocks noGrp="1" noChangeArrowheads="1"/>
          </p:cNvSpPr>
          <p:nvPr>
            <p:ph type="subTitle" idx="1"/>
          </p:nvPr>
        </p:nvSpPr>
        <p:spPr bwMode="white">
          <a:xfrm>
            <a:off x="228600" y="3659188"/>
            <a:ext cx="4267200" cy="684212"/>
          </a:xfrm>
        </p:spPr>
        <p:txBody>
          <a:bodyPr/>
          <a:lstStyle>
            <a:lvl1pPr>
              <a:buFont typeface="Wingdings" pitchFamily="2" charset="2"/>
              <a:buNone/>
              <a:defRPr>
                <a:solidFill>
                  <a:schemeClr val="bg1"/>
                </a:solidFill>
              </a:defRPr>
            </a:lvl1pPr>
          </a:lstStyle>
          <a:p>
            <a:pPr lvl="0"/>
            <a:r>
              <a:rPr lang="de-DE" noProof="0" smtClean="0"/>
              <a:t>Formatvorlage des Untertitelmasters durch Klicken bearbeiten</a:t>
            </a:r>
          </a:p>
        </p:txBody>
      </p:sp>
    </p:spTree>
    <p:extLst>
      <p:ext uri="{BB962C8B-B14F-4D97-AF65-F5344CB8AC3E}">
        <p14:creationId xmlns:p14="http://schemas.microsoft.com/office/powerpoint/2010/main" val="960320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Seite  </a:t>
            </a:r>
            <a:fld id="{B88E8805-0398-489E-865F-8CE1C3FCD52E}" type="slidenum">
              <a:rPr lang="en-US"/>
              <a:pPr>
                <a:defRPr/>
              </a:pPr>
              <a:t>‹Nr.›</a:t>
            </a:fld>
            <a:endParaRPr lang="en-US"/>
          </a:p>
        </p:txBody>
      </p:sp>
    </p:spTree>
    <p:extLst>
      <p:ext uri="{BB962C8B-B14F-4D97-AF65-F5344CB8AC3E}">
        <p14:creationId xmlns:p14="http://schemas.microsoft.com/office/powerpoint/2010/main" val="1291237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3700" y="1050925"/>
            <a:ext cx="2171700" cy="217328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228600" y="1050925"/>
            <a:ext cx="6362700" cy="217328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Seite  </a:t>
            </a:r>
            <a:fld id="{9C7153F5-C8A8-447B-BFA3-F56674BC7E81}" type="slidenum">
              <a:rPr lang="en-US"/>
              <a:pPr>
                <a:defRPr/>
              </a:pPr>
              <a:t>‹Nr.›</a:t>
            </a:fld>
            <a:endParaRPr lang="en-US"/>
          </a:p>
        </p:txBody>
      </p:sp>
    </p:spTree>
    <p:extLst>
      <p:ext uri="{BB962C8B-B14F-4D97-AF65-F5344CB8AC3E}">
        <p14:creationId xmlns:p14="http://schemas.microsoft.com/office/powerpoint/2010/main" val="1856114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Seite  </a:t>
            </a:r>
            <a:fld id="{B0E8F45A-A9D5-41F6-93E9-F06CAE9B4F49}" type="slidenum">
              <a:rPr lang="en-US"/>
              <a:pPr>
                <a:defRPr/>
              </a:pPr>
              <a:t>‹Nr.›</a:t>
            </a:fld>
            <a:endParaRPr lang="en-US"/>
          </a:p>
        </p:txBody>
      </p:sp>
    </p:spTree>
    <p:extLst>
      <p:ext uri="{BB962C8B-B14F-4D97-AF65-F5344CB8AC3E}">
        <p14:creationId xmlns:p14="http://schemas.microsoft.com/office/powerpoint/2010/main" val="3999289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Seite  </a:t>
            </a:r>
            <a:fld id="{DAF65E23-9499-4C80-8558-E91269E23C95}" type="slidenum">
              <a:rPr lang="en-US"/>
              <a:pPr>
                <a:defRPr/>
              </a:pPr>
              <a:t>‹Nr.›</a:t>
            </a:fld>
            <a:endParaRPr lang="en-US"/>
          </a:p>
        </p:txBody>
      </p:sp>
    </p:spTree>
    <p:extLst>
      <p:ext uri="{BB962C8B-B14F-4D97-AF65-F5344CB8AC3E}">
        <p14:creationId xmlns:p14="http://schemas.microsoft.com/office/powerpoint/2010/main" val="1028932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228600" y="1905000"/>
            <a:ext cx="4267200" cy="1319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05000"/>
            <a:ext cx="4267200" cy="1319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Seite  </a:t>
            </a:r>
            <a:fld id="{7F085CC3-D036-4E84-9EDF-6EAB24174059}" type="slidenum">
              <a:rPr lang="en-US"/>
              <a:pPr>
                <a:defRPr/>
              </a:pPr>
              <a:t>‹Nr.›</a:t>
            </a:fld>
            <a:endParaRPr lang="en-US"/>
          </a:p>
        </p:txBody>
      </p:sp>
    </p:spTree>
    <p:extLst>
      <p:ext uri="{BB962C8B-B14F-4D97-AF65-F5344CB8AC3E}">
        <p14:creationId xmlns:p14="http://schemas.microsoft.com/office/powerpoint/2010/main" val="1664929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836712"/>
            <a:ext cx="8229600" cy="580926"/>
          </a:xfrm>
        </p:spPr>
        <p:txBody>
          <a:bodyPr/>
          <a:lstStyle>
            <a:lvl1pPr>
              <a:defRPr/>
            </a:lvl1pPr>
          </a:lstStyle>
          <a:p>
            <a:r>
              <a:rPr lang="de-DE" smtClean="0"/>
              <a:t>Titelmasterformat durch Klicken bearbeiten</a:t>
            </a:r>
            <a:endParaRPr lang="de-DE" dirty="0"/>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Seite  </a:t>
            </a:r>
            <a:fld id="{A9467B5C-E7E0-4E67-A707-48D8C0487D42}" type="slidenum">
              <a:rPr lang="en-US"/>
              <a:pPr>
                <a:defRPr/>
              </a:pPr>
              <a:t>‹Nr.›</a:t>
            </a:fld>
            <a:endParaRPr lang="en-US"/>
          </a:p>
        </p:txBody>
      </p:sp>
    </p:spTree>
    <p:extLst>
      <p:ext uri="{BB962C8B-B14F-4D97-AF65-F5344CB8AC3E}">
        <p14:creationId xmlns:p14="http://schemas.microsoft.com/office/powerpoint/2010/main" val="2481922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Seite  </a:t>
            </a:r>
            <a:fld id="{70EAC92A-58E3-4B0C-A5AE-25BDDC7CF7F2}" type="slidenum">
              <a:rPr lang="en-US"/>
              <a:pPr>
                <a:defRPr/>
              </a:pPr>
              <a:t>‹Nr.›</a:t>
            </a:fld>
            <a:endParaRPr lang="en-US"/>
          </a:p>
        </p:txBody>
      </p:sp>
    </p:spTree>
    <p:extLst>
      <p:ext uri="{BB962C8B-B14F-4D97-AF65-F5344CB8AC3E}">
        <p14:creationId xmlns:p14="http://schemas.microsoft.com/office/powerpoint/2010/main" val="3654090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Seite  </a:t>
            </a:r>
            <a:fld id="{ABC3D138-B946-4CB1-9752-2A02A5A75B67}" type="slidenum">
              <a:rPr lang="en-US"/>
              <a:pPr>
                <a:defRPr/>
              </a:pPr>
              <a:t>‹Nr.›</a:t>
            </a:fld>
            <a:endParaRPr lang="en-US"/>
          </a:p>
        </p:txBody>
      </p:sp>
    </p:spTree>
    <p:extLst>
      <p:ext uri="{BB962C8B-B14F-4D97-AF65-F5344CB8AC3E}">
        <p14:creationId xmlns:p14="http://schemas.microsoft.com/office/powerpoint/2010/main" val="2265598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836712"/>
            <a:ext cx="3008313" cy="598388"/>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836712"/>
            <a:ext cx="5111750" cy="52894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Seite  </a:t>
            </a:r>
            <a:fld id="{263651BC-D430-4493-8582-558932BB629B}" type="slidenum">
              <a:rPr lang="en-US"/>
              <a:pPr>
                <a:defRPr/>
              </a:pPr>
              <a:t>‹Nr.›</a:t>
            </a:fld>
            <a:endParaRPr lang="en-US"/>
          </a:p>
        </p:txBody>
      </p:sp>
    </p:spTree>
    <p:extLst>
      <p:ext uri="{BB962C8B-B14F-4D97-AF65-F5344CB8AC3E}">
        <p14:creationId xmlns:p14="http://schemas.microsoft.com/office/powerpoint/2010/main" val="2449475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836711"/>
            <a:ext cx="5486400" cy="38908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Seite  </a:t>
            </a:r>
            <a:fld id="{7F62B71A-6FE6-4301-86AF-6770DB1C0012}" type="slidenum">
              <a:rPr lang="en-US"/>
              <a:pPr>
                <a:defRPr/>
              </a:pPr>
              <a:t>‹Nr.›</a:t>
            </a:fld>
            <a:endParaRPr lang="en-US"/>
          </a:p>
        </p:txBody>
      </p:sp>
    </p:spTree>
    <p:extLst>
      <p:ext uri="{BB962C8B-B14F-4D97-AF65-F5344CB8AC3E}">
        <p14:creationId xmlns:p14="http://schemas.microsoft.com/office/powerpoint/2010/main" val="1623148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
          <p:cNvSpPr>
            <a:spLocks noChangeArrowheads="1"/>
          </p:cNvSpPr>
          <p:nvPr/>
        </p:nvSpPr>
        <p:spPr bwMode="auto">
          <a:xfrm>
            <a:off x="0" y="0"/>
            <a:ext cx="9144000" cy="8636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600">
                <a:solidFill>
                  <a:schemeClr val="tx1"/>
                </a:solidFill>
                <a:latin typeface="Arial" charset="0"/>
              </a:defRPr>
            </a:lvl1pPr>
            <a:lvl2pPr marL="742950" indent="-285750">
              <a:defRPr sz="1600">
                <a:solidFill>
                  <a:schemeClr val="tx1"/>
                </a:solidFill>
                <a:latin typeface="Arial" charset="0"/>
              </a:defRPr>
            </a:lvl2pPr>
            <a:lvl3pPr marL="1143000" indent="-228600">
              <a:defRPr sz="1600">
                <a:solidFill>
                  <a:schemeClr val="tx1"/>
                </a:solidFill>
                <a:latin typeface="Arial" charset="0"/>
              </a:defRPr>
            </a:lvl3pPr>
            <a:lvl4pPr marL="1600200" indent="-228600">
              <a:defRPr sz="1600">
                <a:solidFill>
                  <a:schemeClr val="tx1"/>
                </a:solidFill>
                <a:latin typeface="Arial" charset="0"/>
              </a:defRPr>
            </a:lvl4pPr>
            <a:lvl5pPr marL="2057400" indent="-22860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endParaRPr lang="de-DE" altLang="de-DE"/>
          </a:p>
        </p:txBody>
      </p:sp>
      <p:sp>
        <p:nvSpPr>
          <p:cNvPr id="1027" name="Rectangle 2"/>
          <p:cNvSpPr>
            <a:spLocks noGrp="1" noChangeArrowheads="1"/>
          </p:cNvSpPr>
          <p:nvPr>
            <p:ph type="title"/>
          </p:nvPr>
        </p:nvSpPr>
        <p:spPr bwMode="auto">
          <a:xfrm>
            <a:off x="228600" y="1050925"/>
            <a:ext cx="8686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altLang="de-DE" smtClean="0"/>
              <a:t>Hier klicken, um Master-Titelformat zu bearbeiten.</a:t>
            </a:r>
          </a:p>
        </p:txBody>
      </p:sp>
      <p:sp>
        <p:nvSpPr>
          <p:cNvPr id="1028" name="Rectangle 3"/>
          <p:cNvSpPr>
            <a:spLocks noGrp="1" noChangeArrowheads="1"/>
          </p:cNvSpPr>
          <p:nvPr>
            <p:ph type="body" idx="1"/>
          </p:nvPr>
        </p:nvSpPr>
        <p:spPr bwMode="auto">
          <a:xfrm>
            <a:off x="228600" y="1905000"/>
            <a:ext cx="8686800" cy="1319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altLang="de-DE" smtClean="0"/>
              <a:t>Hier klicken, um Master-Textformat zu bearbeiten.</a:t>
            </a:r>
          </a:p>
          <a:p>
            <a:pPr lvl="1"/>
            <a:r>
              <a:rPr lang="en-US" altLang="de-DE" smtClean="0"/>
              <a:t>Zweite Ebene</a:t>
            </a:r>
          </a:p>
          <a:p>
            <a:pPr lvl="2"/>
            <a:r>
              <a:rPr lang="en-US" altLang="de-DE" smtClean="0"/>
              <a:t>Dritte Ebene</a:t>
            </a:r>
          </a:p>
        </p:txBody>
      </p:sp>
      <p:sp>
        <p:nvSpPr>
          <p:cNvPr id="2" name="Rectangle 4"/>
          <p:cNvSpPr>
            <a:spLocks noGrp="1" noChangeArrowheads="1"/>
          </p:cNvSpPr>
          <p:nvPr>
            <p:ph type="dt" sz="half" idx="2"/>
          </p:nvPr>
        </p:nvSpPr>
        <p:spPr bwMode="auto">
          <a:xfrm>
            <a:off x="6781800" y="6543675"/>
            <a:ext cx="1219200"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100800" numCol="1" anchor="t" anchorCtr="0" compatLnSpc="1">
            <a:prstTxWarp prst="textNoShape">
              <a:avLst/>
            </a:prstTxWarp>
            <a:spAutoFit/>
          </a:bodyPr>
          <a:lstStyle>
            <a:lvl1pPr>
              <a:defRPr sz="1100">
                <a:solidFill>
                  <a:srgbClr val="66459E"/>
                </a:solidFill>
              </a:defRPr>
            </a:lvl1pPr>
          </a:lstStyle>
          <a:p>
            <a:pPr>
              <a:defRPr/>
            </a:pPr>
            <a:endParaRPr lang="en-US"/>
          </a:p>
        </p:txBody>
      </p:sp>
      <p:sp>
        <p:nvSpPr>
          <p:cNvPr id="1029" name="Rectangle 5"/>
          <p:cNvSpPr>
            <a:spLocks noGrp="1" noChangeArrowheads="1"/>
          </p:cNvSpPr>
          <p:nvPr>
            <p:ph type="ftr" sz="quarter" idx="3"/>
          </p:nvPr>
        </p:nvSpPr>
        <p:spPr bwMode="auto">
          <a:xfrm>
            <a:off x="228600" y="6543675"/>
            <a:ext cx="4495800"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100800" numCol="1" anchor="t" anchorCtr="0" compatLnSpc="1">
            <a:prstTxWarp prst="textNoShape">
              <a:avLst/>
            </a:prstTxWarp>
            <a:spAutoFit/>
          </a:bodyPr>
          <a:lstStyle>
            <a:lvl1pPr>
              <a:defRPr sz="1100">
                <a:solidFill>
                  <a:srgbClr val="66459E"/>
                </a:solidFill>
              </a:defRPr>
            </a:lvl1pPr>
          </a:lstStyle>
          <a:p>
            <a:pPr>
              <a:defRPr/>
            </a:pPr>
            <a:endParaRPr lang="en-US"/>
          </a:p>
        </p:txBody>
      </p:sp>
      <p:sp>
        <p:nvSpPr>
          <p:cNvPr id="1030" name="Rectangle 6"/>
          <p:cNvSpPr>
            <a:spLocks noGrp="1" noChangeArrowheads="1"/>
          </p:cNvSpPr>
          <p:nvPr>
            <p:ph type="sldNum" sz="quarter" idx="4"/>
          </p:nvPr>
        </p:nvSpPr>
        <p:spPr bwMode="auto">
          <a:xfrm>
            <a:off x="8102600" y="6543675"/>
            <a:ext cx="914400"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100800" numCol="1" anchor="t" anchorCtr="0" compatLnSpc="1">
            <a:prstTxWarp prst="textNoShape">
              <a:avLst/>
            </a:prstTxWarp>
            <a:spAutoFit/>
          </a:bodyPr>
          <a:lstStyle>
            <a:lvl1pPr algn="r">
              <a:defRPr sz="1100">
                <a:solidFill>
                  <a:srgbClr val="66459E"/>
                </a:solidFill>
              </a:defRPr>
            </a:lvl1pPr>
          </a:lstStyle>
          <a:p>
            <a:pPr>
              <a:defRPr/>
            </a:pPr>
            <a:r>
              <a:rPr lang="en-US"/>
              <a:t>Seite  </a:t>
            </a:r>
            <a:fld id="{9D80E9E6-310D-455B-8DA5-49498DDD1F8B}" type="slidenum">
              <a:rPr lang="en-US"/>
              <a:pPr>
                <a:defRPr/>
              </a:pPr>
              <a:t>‹Nr.›</a:t>
            </a:fld>
            <a:endParaRPr lang="en-US"/>
          </a:p>
        </p:txBody>
      </p:sp>
      <p:pic>
        <p:nvPicPr>
          <p:cNvPr id="1032" name="Picture 14" descr="DKW_logo_RGB"/>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47650" y="312738"/>
            <a:ext cx="1582738"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ftr="0" dt="0"/>
  <p:txStyles>
    <p:titleStyle>
      <a:lvl1pPr algn="l" rtl="0" eaLnBrk="1" fontAlgn="base" hangingPunct="1">
        <a:spcBef>
          <a:spcPct val="0"/>
        </a:spcBef>
        <a:spcAft>
          <a:spcPct val="0"/>
        </a:spcAft>
        <a:defRPr sz="2600" b="1">
          <a:solidFill>
            <a:schemeClr val="tx1"/>
          </a:solidFill>
          <a:latin typeface="+mj-lt"/>
          <a:ea typeface="+mj-ea"/>
          <a:cs typeface="+mj-cs"/>
        </a:defRPr>
      </a:lvl1pPr>
      <a:lvl2pPr algn="l" rtl="0" eaLnBrk="1" fontAlgn="base" hangingPunct="1">
        <a:spcBef>
          <a:spcPct val="0"/>
        </a:spcBef>
        <a:spcAft>
          <a:spcPct val="0"/>
        </a:spcAft>
        <a:defRPr sz="2600" b="1">
          <a:solidFill>
            <a:schemeClr val="tx1"/>
          </a:solidFill>
          <a:latin typeface="Arial" charset="0"/>
        </a:defRPr>
      </a:lvl2pPr>
      <a:lvl3pPr algn="l" rtl="0" eaLnBrk="1" fontAlgn="base" hangingPunct="1">
        <a:spcBef>
          <a:spcPct val="0"/>
        </a:spcBef>
        <a:spcAft>
          <a:spcPct val="0"/>
        </a:spcAft>
        <a:defRPr sz="2600" b="1">
          <a:solidFill>
            <a:schemeClr val="tx1"/>
          </a:solidFill>
          <a:latin typeface="Arial" charset="0"/>
        </a:defRPr>
      </a:lvl3pPr>
      <a:lvl4pPr algn="l" rtl="0" eaLnBrk="1" fontAlgn="base" hangingPunct="1">
        <a:spcBef>
          <a:spcPct val="0"/>
        </a:spcBef>
        <a:spcAft>
          <a:spcPct val="0"/>
        </a:spcAft>
        <a:defRPr sz="2600" b="1">
          <a:solidFill>
            <a:schemeClr val="tx1"/>
          </a:solidFill>
          <a:latin typeface="Arial" charset="0"/>
        </a:defRPr>
      </a:lvl4pPr>
      <a:lvl5pPr algn="l" rtl="0" eaLnBrk="1" fontAlgn="base" hangingPunct="1">
        <a:spcBef>
          <a:spcPct val="0"/>
        </a:spcBef>
        <a:spcAft>
          <a:spcPct val="0"/>
        </a:spcAft>
        <a:defRPr sz="2600" b="1">
          <a:solidFill>
            <a:schemeClr val="tx1"/>
          </a:solidFill>
          <a:latin typeface="Arial" charset="0"/>
        </a:defRPr>
      </a:lvl5pPr>
      <a:lvl6pPr marL="457200" algn="l" rtl="0" eaLnBrk="1" fontAlgn="base" hangingPunct="1">
        <a:spcBef>
          <a:spcPct val="0"/>
        </a:spcBef>
        <a:spcAft>
          <a:spcPct val="0"/>
        </a:spcAft>
        <a:defRPr sz="2600" b="1">
          <a:solidFill>
            <a:schemeClr val="tx1"/>
          </a:solidFill>
          <a:latin typeface="Arial" charset="0"/>
        </a:defRPr>
      </a:lvl6pPr>
      <a:lvl7pPr marL="914400" algn="l" rtl="0" eaLnBrk="1" fontAlgn="base" hangingPunct="1">
        <a:spcBef>
          <a:spcPct val="0"/>
        </a:spcBef>
        <a:spcAft>
          <a:spcPct val="0"/>
        </a:spcAft>
        <a:defRPr sz="2600" b="1">
          <a:solidFill>
            <a:schemeClr val="tx1"/>
          </a:solidFill>
          <a:latin typeface="Arial" charset="0"/>
        </a:defRPr>
      </a:lvl7pPr>
      <a:lvl8pPr marL="1371600" algn="l" rtl="0" eaLnBrk="1" fontAlgn="base" hangingPunct="1">
        <a:spcBef>
          <a:spcPct val="0"/>
        </a:spcBef>
        <a:spcAft>
          <a:spcPct val="0"/>
        </a:spcAft>
        <a:defRPr sz="2600" b="1">
          <a:solidFill>
            <a:schemeClr val="tx1"/>
          </a:solidFill>
          <a:latin typeface="Arial" charset="0"/>
        </a:defRPr>
      </a:lvl8pPr>
      <a:lvl9pPr marL="1828800" algn="l" rtl="0" eaLnBrk="1" fontAlgn="base" hangingPunct="1">
        <a:spcBef>
          <a:spcPct val="0"/>
        </a:spcBef>
        <a:spcAft>
          <a:spcPct val="0"/>
        </a:spcAft>
        <a:defRPr sz="2600" b="1">
          <a:solidFill>
            <a:schemeClr val="tx1"/>
          </a:solidFill>
          <a:latin typeface="Arial" charset="0"/>
        </a:defRPr>
      </a:lvl9pPr>
    </p:titleStyle>
    <p:bodyStyle>
      <a:lvl1pPr marL="342900" indent="-342900" algn="l" rtl="0" eaLnBrk="1" fontAlgn="base" hangingPunct="1">
        <a:spcBef>
          <a:spcPct val="0"/>
        </a:spcBef>
        <a:spcAft>
          <a:spcPct val="80000"/>
        </a:spcAft>
        <a:buClr>
          <a:schemeClr val="accent1"/>
        </a:buClr>
        <a:buFont typeface="Wingdings" pitchFamily="2" charset="2"/>
        <a:buChar char="n"/>
        <a:defRPr sz="1600">
          <a:solidFill>
            <a:schemeClr val="tx1"/>
          </a:solidFill>
          <a:latin typeface="+mn-lt"/>
          <a:ea typeface="+mn-ea"/>
          <a:cs typeface="+mn-cs"/>
        </a:defRPr>
      </a:lvl1pPr>
      <a:lvl2pPr marL="477838" indent="-287338" algn="l" rtl="0" eaLnBrk="1" fontAlgn="base" hangingPunct="1">
        <a:spcBef>
          <a:spcPct val="0"/>
        </a:spcBef>
        <a:spcAft>
          <a:spcPct val="80000"/>
        </a:spcAft>
        <a:buClr>
          <a:schemeClr val="accent1"/>
        </a:buClr>
        <a:buFont typeface="Wingdings" pitchFamily="2" charset="2"/>
        <a:buChar char="n"/>
        <a:defRPr sz="1600">
          <a:solidFill>
            <a:schemeClr val="tx1"/>
          </a:solidFill>
          <a:latin typeface="+mn-lt"/>
        </a:defRPr>
      </a:lvl2pPr>
      <a:lvl3pPr marL="860425" indent="-192088" algn="l" rtl="0" eaLnBrk="1" fontAlgn="base" hangingPunct="1">
        <a:spcBef>
          <a:spcPct val="0"/>
        </a:spcBef>
        <a:spcAft>
          <a:spcPct val="80000"/>
        </a:spcAft>
        <a:buClr>
          <a:schemeClr val="tx1"/>
        </a:buClr>
        <a:buChar char="–"/>
        <a:defRPr sz="1600">
          <a:solidFill>
            <a:schemeClr val="tx1"/>
          </a:solidFill>
          <a:latin typeface="+mn-lt"/>
        </a:defRPr>
      </a:lvl3pPr>
      <a:lvl4pPr marL="1698625" indent="-228600" algn="l" rtl="0" eaLnBrk="1" fontAlgn="base" hangingPunct="1">
        <a:spcBef>
          <a:spcPct val="20000"/>
        </a:spcBef>
        <a:spcAft>
          <a:spcPct val="0"/>
        </a:spcAft>
        <a:buClr>
          <a:schemeClr val="accent1"/>
        </a:buClr>
        <a:buFont typeface="Wingdings" pitchFamily="2" charset="2"/>
        <a:buChar char="n"/>
        <a:defRPr sz="1600" b="1">
          <a:solidFill>
            <a:schemeClr val="tx1"/>
          </a:solidFill>
          <a:latin typeface="+mn-lt"/>
        </a:defRPr>
      </a:lvl4pPr>
      <a:lvl5pPr marL="2117725" indent="-228600" algn="l" rtl="0" eaLnBrk="1" fontAlgn="base" hangingPunct="1">
        <a:spcBef>
          <a:spcPct val="20000"/>
        </a:spcBef>
        <a:spcAft>
          <a:spcPct val="0"/>
        </a:spcAft>
        <a:buClr>
          <a:schemeClr val="accent1"/>
        </a:buClr>
        <a:buFont typeface="Wingdings" pitchFamily="2" charset="2"/>
        <a:buChar char="n"/>
        <a:defRPr sz="1600" b="1">
          <a:solidFill>
            <a:schemeClr val="tx1"/>
          </a:solidFill>
          <a:latin typeface="+mn-lt"/>
        </a:defRPr>
      </a:lvl5pPr>
      <a:lvl6pPr marL="2574925" indent="-228600" algn="l" rtl="0" eaLnBrk="1" fontAlgn="base" hangingPunct="1">
        <a:spcBef>
          <a:spcPct val="20000"/>
        </a:spcBef>
        <a:spcAft>
          <a:spcPct val="0"/>
        </a:spcAft>
        <a:buClr>
          <a:schemeClr val="accent1"/>
        </a:buClr>
        <a:buFont typeface="Wingdings" pitchFamily="2" charset="2"/>
        <a:buChar char="n"/>
        <a:defRPr sz="1600" b="1">
          <a:solidFill>
            <a:schemeClr val="tx1"/>
          </a:solidFill>
          <a:latin typeface="+mn-lt"/>
        </a:defRPr>
      </a:lvl6pPr>
      <a:lvl7pPr marL="3032125" indent="-228600" algn="l" rtl="0" eaLnBrk="1" fontAlgn="base" hangingPunct="1">
        <a:spcBef>
          <a:spcPct val="20000"/>
        </a:spcBef>
        <a:spcAft>
          <a:spcPct val="0"/>
        </a:spcAft>
        <a:buClr>
          <a:schemeClr val="accent1"/>
        </a:buClr>
        <a:buFont typeface="Wingdings" pitchFamily="2" charset="2"/>
        <a:buChar char="n"/>
        <a:defRPr sz="1600" b="1">
          <a:solidFill>
            <a:schemeClr val="tx1"/>
          </a:solidFill>
          <a:latin typeface="+mn-lt"/>
        </a:defRPr>
      </a:lvl7pPr>
      <a:lvl8pPr marL="3489325" indent="-228600" algn="l" rtl="0" eaLnBrk="1" fontAlgn="base" hangingPunct="1">
        <a:spcBef>
          <a:spcPct val="20000"/>
        </a:spcBef>
        <a:spcAft>
          <a:spcPct val="0"/>
        </a:spcAft>
        <a:buClr>
          <a:schemeClr val="accent1"/>
        </a:buClr>
        <a:buFont typeface="Wingdings" pitchFamily="2" charset="2"/>
        <a:buChar char="n"/>
        <a:defRPr sz="1600" b="1">
          <a:solidFill>
            <a:schemeClr val="tx1"/>
          </a:solidFill>
          <a:latin typeface="+mn-lt"/>
        </a:defRPr>
      </a:lvl8pPr>
      <a:lvl9pPr marL="3946525" indent="-228600" algn="l" rtl="0" eaLnBrk="1" fontAlgn="base" hangingPunct="1">
        <a:spcBef>
          <a:spcPct val="20000"/>
        </a:spcBef>
        <a:spcAft>
          <a:spcPct val="0"/>
        </a:spcAft>
        <a:buClr>
          <a:schemeClr val="accent1"/>
        </a:buClr>
        <a:buFont typeface="Wingdings" pitchFamily="2" charset="2"/>
        <a:buChar char="n"/>
        <a:defRPr sz="1600" b="1">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28600" y="1050925"/>
            <a:ext cx="4267200" cy="400110"/>
          </a:xfrm>
        </p:spPr>
        <p:txBody>
          <a:bodyPr/>
          <a:lstStyle/>
          <a:p>
            <a:r>
              <a:rPr lang="de-DE" dirty="0" smtClean="0"/>
              <a:t>Loyalitätsrichtlinie</a:t>
            </a:r>
            <a:endParaRPr lang="de-DE" dirty="0"/>
          </a:p>
        </p:txBody>
      </p:sp>
      <p:sp>
        <p:nvSpPr>
          <p:cNvPr id="3" name="Untertitel 2"/>
          <p:cNvSpPr>
            <a:spLocks noGrp="1"/>
          </p:cNvSpPr>
          <p:nvPr>
            <p:ph type="subTitle" idx="1"/>
          </p:nvPr>
        </p:nvSpPr>
        <p:spPr>
          <a:xfrm>
            <a:off x="323528" y="3659188"/>
            <a:ext cx="4267200" cy="3102388"/>
          </a:xfrm>
        </p:spPr>
        <p:txBody>
          <a:bodyPr/>
          <a:lstStyle/>
          <a:p>
            <a:r>
              <a:rPr lang="de-DE" dirty="0" smtClean="0"/>
              <a:t>	</a:t>
            </a:r>
            <a:r>
              <a:rPr lang="de-DE" sz="2000" dirty="0" smtClean="0"/>
              <a:t>Anforderungen an die berufliche Mitarbeit in der Evangelischen Kirche in Deutschland und ihrer Diakonie</a:t>
            </a:r>
          </a:p>
          <a:p>
            <a:endParaRPr lang="de-DE" sz="2000" dirty="0"/>
          </a:p>
          <a:p>
            <a:endParaRPr lang="de-DE" sz="2000" dirty="0" smtClean="0"/>
          </a:p>
          <a:p>
            <a:r>
              <a:rPr lang="de-DE" sz="1200" dirty="0" smtClean="0"/>
              <a:t>16.11.2017</a:t>
            </a:r>
          </a:p>
          <a:p>
            <a:r>
              <a:rPr lang="de-DE" sz="1200" dirty="0" smtClean="0"/>
              <a:t>Dr. Jens Lehmann</a:t>
            </a:r>
            <a:endParaRPr lang="de-DE" sz="1200" dirty="0"/>
          </a:p>
        </p:txBody>
      </p:sp>
    </p:spTree>
    <p:extLst>
      <p:ext uri="{BB962C8B-B14F-4D97-AF65-F5344CB8AC3E}">
        <p14:creationId xmlns:p14="http://schemas.microsoft.com/office/powerpoint/2010/main" val="5129154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Rahmen der Loyalitätsrichtlinie</a:t>
            </a:r>
            <a:endParaRPr lang="de-DE" dirty="0"/>
          </a:p>
        </p:txBody>
      </p:sp>
      <p:sp>
        <p:nvSpPr>
          <p:cNvPr id="3" name="Inhaltsplatzhalter 2"/>
          <p:cNvSpPr>
            <a:spLocks noGrp="1"/>
          </p:cNvSpPr>
          <p:nvPr>
            <p:ph idx="1"/>
          </p:nvPr>
        </p:nvSpPr>
        <p:spPr>
          <a:xfrm>
            <a:off x="228600" y="1905000"/>
            <a:ext cx="8686800" cy="6955750"/>
          </a:xfrm>
        </p:spPr>
        <p:txBody>
          <a:bodyPr/>
          <a:lstStyle/>
          <a:p>
            <a:r>
              <a:rPr lang="de-DE" sz="2800" dirty="0" smtClean="0">
                <a:solidFill>
                  <a:srgbClr val="FF0000"/>
                </a:solidFill>
              </a:rPr>
              <a:t>Kirchliches Selbstbestimmungsrecht</a:t>
            </a:r>
            <a:r>
              <a:rPr lang="de-DE" sz="2800" dirty="0" smtClean="0"/>
              <a:t> nach Art. 140 GG </a:t>
            </a:r>
            <a:r>
              <a:rPr lang="de-DE" sz="2800" dirty="0" err="1" smtClean="0"/>
              <a:t>i.V.m</a:t>
            </a:r>
            <a:r>
              <a:rPr lang="de-DE" sz="2800" dirty="0" smtClean="0"/>
              <a:t>. Art. 137 Abs. 3 WRV, Art. 4 GG</a:t>
            </a:r>
          </a:p>
          <a:p>
            <a:r>
              <a:rPr lang="de-DE" sz="2800" dirty="0" smtClean="0">
                <a:solidFill>
                  <a:srgbClr val="FF0000"/>
                </a:solidFill>
              </a:rPr>
              <a:t>Antidiskriminierungsrichtlinie</a:t>
            </a:r>
            <a:r>
              <a:rPr lang="de-DE" sz="2800" dirty="0" smtClean="0"/>
              <a:t> der Europäischen Union</a:t>
            </a:r>
          </a:p>
          <a:p>
            <a:r>
              <a:rPr lang="de-DE" sz="2800" dirty="0" smtClean="0"/>
              <a:t>Umsetzung Antidiskriminierungsrichtlinie der EU im </a:t>
            </a:r>
            <a:r>
              <a:rPr lang="de-DE" sz="2800" dirty="0" smtClean="0">
                <a:solidFill>
                  <a:srgbClr val="FF0000"/>
                </a:solidFill>
              </a:rPr>
              <a:t>Allgemeinen Gleichbehandlungsgesetz</a:t>
            </a:r>
            <a:r>
              <a:rPr lang="de-DE" sz="2800" dirty="0" smtClean="0"/>
              <a:t> (AGG) der Bundesrepublik</a:t>
            </a:r>
          </a:p>
          <a:p>
            <a:endParaRPr lang="de-DE" dirty="0" smtClean="0"/>
          </a:p>
          <a:p>
            <a:endParaRPr lang="de-DE" dirty="0"/>
          </a:p>
          <a:p>
            <a:endParaRPr lang="de-DE" dirty="0" smtClean="0"/>
          </a:p>
          <a:p>
            <a:endParaRPr lang="de-DE" dirty="0"/>
          </a:p>
          <a:p>
            <a:endParaRPr lang="de-DE" dirty="0" smtClean="0"/>
          </a:p>
          <a:p>
            <a:endParaRPr lang="de-DE" dirty="0"/>
          </a:p>
          <a:p>
            <a:endParaRPr lang="de-DE" dirty="0"/>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10</a:t>
            </a:fld>
            <a:endParaRPr lang="en-US"/>
          </a:p>
        </p:txBody>
      </p:sp>
    </p:spTree>
    <p:extLst>
      <p:ext uri="{BB962C8B-B14F-4D97-AF65-F5344CB8AC3E}">
        <p14:creationId xmlns:p14="http://schemas.microsoft.com/office/powerpoint/2010/main" val="4132546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Allgemeines Gleichbehandlungsgesetz</a:t>
            </a:r>
            <a:endParaRPr lang="de-DE" dirty="0"/>
          </a:p>
        </p:txBody>
      </p:sp>
      <p:sp>
        <p:nvSpPr>
          <p:cNvPr id="3" name="Inhaltsplatzhalter 2"/>
          <p:cNvSpPr>
            <a:spLocks noGrp="1"/>
          </p:cNvSpPr>
          <p:nvPr>
            <p:ph idx="1"/>
          </p:nvPr>
        </p:nvSpPr>
        <p:spPr>
          <a:xfrm>
            <a:off x="228600" y="1905000"/>
            <a:ext cx="8686800" cy="4838248"/>
          </a:xfrm>
        </p:spPr>
        <p:txBody>
          <a:bodyPr/>
          <a:lstStyle/>
          <a:p>
            <a:r>
              <a:rPr lang="de-DE" sz="2800" dirty="0" smtClean="0"/>
              <a:t>§ 1 AGG</a:t>
            </a:r>
          </a:p>
          <a:p>
            <a:r>
              <a:rPr lang="de-DE" sz="2800" dirty="0"/>
              <a:t>Ziel des Gesetzes ist, </a:t>
            </a:r>
            <a:r>
              <a:rPr lang="de-DE" sz="2800" dirty="0">
                <a:solidFill>
                  <a:srgbClr val="FF0000"/>
                </a:solidFill>
              </a:rPr>
              <a:t>Benachteiligungen</a:t>
            </a:r>
            <a:r>
              <a:rPr lang="de-DE" sz="2800" dirty="0"/>
              <a:t> aus Gründen der Rasse oder wegen der ethnischen Herkunft, des Geschlechts, </a:t>
            </a:r>
            <a:r>
              <a:rPr lang="de-DE" sz="2800" dirty="0">
                <a:solidFill>
                  <a:srgbClr val="FF0000"/>
                </a:solidFill>
              </a:rPr>
              <a:t>der Religion</a:t>
            </a:r>
            <a:r>
              <a:rPr lang="de-DE" sz="2800" dirty="0"/>
              <a:t> oder Weltanschauung, einer Behinderung, des Alters oder der sexuellen Identität zu </a:t>
            </a:r>
            <a:r>
              <a:rPr lang="de-DE" sz="2800" dirty="0">
                <a:solidFill>
                  <a:srgbClr val="FF0000"/>
                </a:solidFill>
              </a:rPr>
              <a:t>verhindern</a:t>
            </a:r>
            <a:r>
              <a:rPr lang="de-DE" sz="2800" dirty="0"/>
              <a:t> oder zu beseitigen</a:t>
            </a:r>
            <a:r>
              <a:rPr lang="de-DE" dirty="0"/>
              <a:t>.</a:t>
            </a:r>
          </a:p>
          <a:p>
            <a:endParaRPr lang="de-DE" dirty="0" smtClean="0"/>
          </a:p>
          <a:p>
            <a:endParaRPr lang="de-DE" dirty="0"/>
          </a:p>
          <a:p>
            <a:endParaRPr lang="de-DE" dirty="0"/>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11</a:t>
            </a:fld>
            <a:endParaRPr lang="en-US"/>
          </a:p>
        </p:txBody>
      </p:sp>
    </p:spTree>
    <p:extLst>
      <p:ext uri="{BB962C8B-B14F-4D97-AF65-F5344CB8AC3E}">
        <p14:creationId xmlns:p14="http://schemas.microsoft.com/office/powerpoint/2010/main" val="4152202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1050925"/>
            <a:ext cx="8686800" cy="400110"/>
          </a:xfrm>
        </p:spPr>
        <p:txBody>
          <a:bodyPr/>
          <a:lstStyle/>
          <a:p>
            <a:r>
              <a:rPr lang="de-DE" dirty="0" smtClean="0"/>
              <a:t>Unterschiedliche Behandlung wegen der Religion</a:t>
            </a:r>
            <a:endParaRPr lang="de-DE" dirty="0"/>
          </a:p>
        </p:txBody>
      </p:sp>
      <p:sp>
        <p:nvSpPr>
          <p:cNvPr id="3" name="Inhaltsplatzhalter 2"/>
          <p:cNvSpPr>
            <a:spLocks noGrp="1"/>
          </p:cNvSpPr>
          <p:nvPr>
            <p:ph idx="1"/>
          </p:nvPr>
        </p:nvSpPr>
        <p:spPr>
          <a:xfrm>
            <a:off x="228600" y="1700808"/>
            <a:ext cx="8663880" cy="6278642"/>
          </a:xfrm>
        </p:spPr>
        <p:txBody>
          <a:bodyPr/>
          <a:lstStyle/>
          <a:p>
            <a:r>
              <a:rPr lang="de-DE" sz="2000" dirty="0" smtClean="0"/>
              <a:t>Umsetzung in § 9 AGG:</a:t>
            </a:r>
          </a:p>
          <a:p>
            <a:r>
              <a:rPr lang="de-DE" sz="2000" dirty="0" smtClean="0"/>
              <a:t>„ … ist </a:t>
            </a:r>
            <a:r>
              <a:rPr lang="de-DE" sz="2000" dirty="0"/>
              <a:t>eine unterschiedliche Behandlung wegen der Religion </a:t>
            </a:r>
            <a:r>
              <a:rPr lang="de-DE" sz="2000" dirty="0" smtClean="0"/>
              <a:t>… </a:t>
            </a:r>
            <a:r>
              <a:rPr lang="de-DE" sz="2000" dirty="0"/>
              <a:t>bei der Beschäftigung durch Religionsgemeinschaften, </a:t>
            </a:r>
            <a:r>
              <a:rPr lang="de-DE" sz="2000" dirty="0" smtClean="0"/>
              <a:t>zulässig</a:t>
            </a:r>
            <a:r>
              <a:rPr lang="de-DE" sz="2000" dirty="0"/>
              <a:t>, wenn eine bestimmte </a:t>
            </a:r>
            <a:r>
              <a:rPr lang="de-DE" sz="2000" dirty="0" smtClean="0"/>
              <a:t>Religion … </a:t>
            </a:r>
            <a:r>
              <a:rPr lang="de-DE" sz="2000" dirty="0"/>
              <a:t>im Hinblick auf ihr </a:t>
            </a:r>
            <a:r>
              <a:rPr lang="de-DE" sz="2000" b="1" i="1" u="sng" dirty="0">
                <a:solidFill>
                  <a:srgbClr val="FF0000"/>
                </a:solidFill>
                <a:effectLst>
                  <a:outerShdw blurRad="38100" dist="38100" dir="2700000" algn="tl">
                    <a:srgbClr val="000000">
                      <a:alpha val="43137"/>
                    </a:srgbClr>
                  </a:outerShdw>
                </a:effectLst>
              </a:rPr>
              <a:t>Selbstbestimmungsrecht</a:t>
            </a:r>
            <a:r>
              <a:rPr lang="de-DE" sz="2000" dirty="0"/>
              <a:t> </a:t>
            </a:r>
            <a:r>
              <a:rPr lang="de-DE" sz="2000" dirty="0">
                <a:solidFill>
                  <a:srgbClr val="FF0000"/>
                </a:solidFill>
              </a:rPr>
              <a:t>oder</a:t>
            </a:r>
            <a:r>
              <a:rPr lang="de-DE" sz="2000" dirty="0"/>
              <a:t> nach der </a:t>
            </a:r>
            <a:r>
              <a:rPr lang="de-DE" sz="2000" dirty="0">
                <a:solidFill>
                  <a:srgbClr val="FF0000"/>
                </a:solidFill>
              </a:rPr>
              <a:t>Art der Tätigkeit</a:t>
            </a:r>
            <a:r>
              <a:rPr lang="de-DE" sz="2000" dirty="0"/>
              <a:t> eine gerechtfertigte berufliche Anforderung darstellt.</a:t>
            </a:r>
          </a:p>
          <a:p>
            <a:r>
              <a:rPr lang="de-DE" sz="2000" dirty="0" smtClean="0"/>
              <a:t>„ … Das </a:t>
            </a:r>
            <a:r>
              <a:rPr lang="de-DE" sz="2000" dirty="0"/>
              <a:t>Verbot unterschiedlicher Behandlung wegen der Religion </a:t>
            </a:r>
            <a:r>
              <a:rPr lang="de-DE" sz="2000" dirty="0" smtClean="0"/>
              <a:t>… berührt </a:t>
            </a:r>
            <a:r>
              <a:rPr lang="de-DE" sz="2000" dirty="0"/>
              <a:t>nicht das Recht der </a:t>
            </a:r>
            <a:r>
              <a:rPr lang="de-DE" sz="2000" dirty="0" smtClean="0"/>
              <a:t>… Religionsgemeinschaften … </a:t>
            </a:r>
            <a:r>
              <a:rPr lang="de-DE" sz="2000" dirty="0"/>
              <a:t>von ihren Beschäftigten ein </a:t>
            </a:r>
            <a:r>
              <a:rPr lang="de-DE" sz="2000" dirty="0">
                <a:solidFill>
                  <a:srgbClr val="FF0000"/>
                </a:solidFill>
              </a:rPr>
              <a:t>loyales</a:t>
            </a:r>
            <a:r>
              <a:rPr lang="de-DE" sz="2000" dirty="0"/>
              <a:t> und aufrichtiges Verhalten im Sinne ihres jeweiligen Selbstverständnisses verlangen zu können."</a:t>
            </a:r>
            <a:endParaRPr lang="de-DE" sz="2000" dirty="0" smtClean="0"/>
          </a:p>
          <a:p>
            <a:endParaRPr lang="de-DE" dirty="0"/>
          </a:p>
          <a:p>
            <a:endParaRPr lang="de-DE" dirty="0" smtClean="0"/>
          </a:p>
          <a:p>
            <a:endParaRPr lang="de-DE" dirty="0"/>
          </a:p>
          <a:p>
            <a:endParaRPr lang="de-DE" dirty="0" smtClean="0"/>
          </a:p>
          <a:p>
            <a:endParaRPr lang="de-DE" dirty="0"/>
          </a:p>
          <a:p>
            <a:endParaRPr lang="de-DE" dirty="0"/>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12</a:t>
            </a:fld>
            <a:endParaRPr lang="en-US"/>
          </a:p>
        </p:txBody>
      </p:sp>
    </p:spTree>
    <p:extLst>
      <p:ext uri="{BB962C8B-B14F-4D97-AF65-F5344CB8AC3E}">
        <p14:creationId xmlns:p14="http://schemas.microsoft.com/office/powerpoint/2010/main" val="1069661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1050925"/>
            <a:ext cx="8686800" cy="400110"/>
          </a:xfrm>
        </p:spPr>
        <p:txBody>
          <a:bodyPr/>
          <a:lstStyle/>
          <a:p>
            <a:r>
              <a:rPr lang="de-DE" dirty="0"/>
              <a:t>RICHTLINIE </a:t>
            </a:r>
            <a:r>
              <a:rPr lang="de-DE" dirty="0" smtClean="0"/>
              <a:t>2000/78/EG</a:t>
            </a:r>
            <a:endParaRPr lang="de-DE" dirty="0"/>
          </a:p>
        </p:txBody>
      </p:sp>
      <p:sp>
        <p:nvSpPr>
          <p:cNvPr id="3" name="Inhaltsplatzhalter 2"/>
          <p:cNvSpPr>
            <a:spLocks noGrp="1"/>
          </p:cNvSpPr>
          <p:nvPr>
            <p:ph idx="1"/>
          </p:nvPr>
        </p:nvSpPr>
        <p:spPr>
          <a:xfrm>
            <a:off x="228600" y="1905000"/>
            <a:ext cx="8686800" cy="3791807"/>
          </a:xfrm>
        </p:spPr>
        <p:txBody>
          <a:bodyPr/>
          <a:lstStyle/>
          <a:p>
            <a:r>
              <a:rPr lang="de-DE" sz="2800" dirty="0" smtClean="0"/>
              <a:t>Unterschiedliche Behandlung wegen der Religion ist erlaubt,</a:t>
            </a:r>
            <a:endParaRPr lang="de-DE" dirty="0" smtClean="0"/>
          </a:p>
          <a:p>
            <a:r>
              <a:rPr lang="de-DE" sz="2800" dirty="0" smtClean="0"/>
              <a:t>wenn </a:t>
            </a:r>
            <a:r>
              <a:rPr lang="de-DE" sz="2800" dirty="0"/>
              <a:t>die Religion oder die </a:t>
            </a:r>
            <a:r>
              <a:rPr lang="de-DE" sz="2800" dirty="0" smtClean="0"/>
              <a:t>Weltanschauung dieser </a:t>
            </a:r>
            <a:r>
              <a:rPr lang="de-DE" sz="2800" dirty="0"/>
              <a:t>Person </a:t>
            </a:r>
            <a:r>
              <a:rPr lang="de-DE" sz="2800" dirty="0">
                <a:solidFill>
                  <a:srgbClr val="FF0000"/>
                </a:solidFill>
              </a:rPr>
              <a:t>nach der Art dieser Tätigkeiten</a:t>
            </a:r>
            <a:r>
              <a:rPr lang="de-DE" sz="2800" dirty="0"/>
              <a:t> </a:t>
            </a:r>
            <a:r>
              <a:rPr lang="de-DE" sz="2800" dirty="0" smtClean="0"/>
              <a:t>oder der </a:t>
            </a:r>
            <a:r>
              <a:rPr lang="de-DE" sz="2800" dirty="0">
                <a:solidFill>
                  <a:srgbClr val="FF0000"/>
                </a:solidFill>
              </a:rPr>
              <a:t>Umstände ihrer Ausübung</a:t>
            </a:r>
            <a:r>
              <a:rPr lang="de-DE" sz="2800" dirty="0"/>
              <a:t> eine wesentliche, </a:t>
            </a:r>
            <a:r>
              <a:rPr lang="de-DE" sz="2800" dirty="0" smtClean="0"/>
              <a:t>rechtmäßige und </a:t>
            </a:r>
            <a:r>
              <a:rPr lang="de-DE" sz="2800" dirty="0"/>
              <a:t>gerechtfertigte berufliche Anforderung angesichts </a:t>
            </a:r>
            <a:r>
              <a:rPr lang="de-DE" sz="2800" dirty="0" smtClean="0"/>
              <a:t>des Ethos </a:t>
            </a:r>
            <a:r>
              <a:rPr lang="de-DE" sz="2800" dirty="0"/>
              <a:t>der Organisation darstellt.</a:t>
            </a:r>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13</a:t>
            </a:fld>
            <a:endParaRPr lang="en-US"/>
          </a:p>
        </p:txBody>
      </p:sp>
    </p:spTree>
    <p:extLst>
      <p:ext uri="{BB962C8B-B14F-4D97-AF65-F5344CB8AC3E}">
        <p14:creationId xmlns:p14="http://schemas.microsoft.com/office/powerpoint/2010/main" val="39864214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Neue Loyalitätsrichtlinie des Rates der EKD</a:t>
            </a:r>
            <a:endParaRPr lang="de-DE" dirty="0"/>
          </a:p>
        </p:txBody>
      </p:sp>
      <p:sp>
        <p:nvSpPr>
          <p:cNvPr id="3" name="Inhaltsplatzhalter 2"/>
          <p:cNvSpPr>
            <a:spLocks noGrp="1"/>
          </p:cNvSpPr>
          <p:nvPr>
            <p:ph idx="1"/>
          </p:nvPr>
        </p:nvSpPr>
        <p:spPr>
          <a:xfrm>
            <a:off x="228600" y="1905000"/>
            <a:ext cx="8686800" cy="4222694"/>
          </a:xfrm>
        </p:spPr>
        <p:txBody>
          <a:bodyPr/>
          <a:lstStyle/>
          <a:p>
            <a:endParaRPr lang="de-DE" sz="2800" dirty="0" smtClean="0"/>
          </a:p>
          <a:p>
            <a:r>
              <a:rPr lang="de-DE" sz="2800" dirty="0" smtClean="0"/>
              <a:t>Umsetzung in gliedkirchliches Recht erforderlich</a:t>
            </a:r>
          </a:p>
          <a:p>
            <a:r>
              <a:rPr lang="de-DE" sz="2800" u="sng" dirty="0" smtClean="0">
                <a:solidFill>
                  <a:srgbClr val="FF0000"/>
                </a:solidFill>
              </a:rPr>
              <a:t>Diakonie:</a:t>
            </a:r>
            <a:r>
              <a:rPr lang="de-DE" sz="2800" dirty="0" smtClean="0"/>
              <a:t> Verankerung in der Satzung des </a:t>
            </a:r>
            <a:r>
              <a:rPr lang="de-DE" sz="2800" dirty="0" err="1" smtClean="0"/>
              <a:t>DWiN</a:t>
            </a:r>
            <a:endParaRPr lang="de-DE" sz="2800" dirty="0" smtClean="0"/>
          </a:p>
          <a:p>
            <a:r>
              <a:rPr lang="de-DE" sz="2800" dirty="0" smtClean="0"/>
              <a:t>Verfasste Kirche: kirchengesetzliche Regelung (z.B. § 4 MG)</a:t>
            </a:r>
            <a:endParaRPr lang="de-DE" sz="2800" dirty="0"/>
          </a:p>
          <a:p>
            <a:endParaRPr lang="de-DE" dirty="0" smtClean="0"/>
          </a:p>
          <a:p>
            <a:endParaRPr lang="de-DE" dirty="0"/>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14</a:t>
            </a:fld>
            <a:endParaRPr lang="en-US"/>
          </a:p>
        </p:txBody>
      </p:sp>
    </p:spTree>
    <p:extLst>
      <p:ext uri="{BB962C8B-B14F-4D97-AF65-F5344CB8AC3E}">
        <p14:creationId xmlns:p14="http://schemas.microsoft.com/office/powerpoint/2010/main" val="28687952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Neue Loyalitätsrichtlinie</a:t>
            </a:r>
            <a:endParaRPr lang="de-DE" dirty="0"/>
          </a:p>
        </p:txBody>
      </p:sp>
      <p:sp>
        <p:nvSpPr>
          <p:cNvPr id="3" name="Inhaltsplatzhalter 2"/>
          <p:cNvSpPr>
            <a:spLocks noGrp="1"/>
          </p:cNvSpPr>
          <p:nvPr>
            <p:ph idx="1"/>
          </p:nvPr>
        </p:nvSpPr>
        <p:spPr>
          <a:xfrm>
            <a:off x="228600" y="1905001"/>
            <a:ext cx="8686800" cy="4844403"/>
          </a:xfrm>
        </p:spPr>
        <p:txBody>
          <a:bodyPr/>
          <a:lstStyle/>
          <a:p>
            <a:r>
              <a:rPr lang="de-DE" sz="1800" b="1" dirty="0" smtClean="0"/>
              <a:t>Gründe für die Neufassung:</a:t>
            </a:r>
          </a:p>
          <a:p>
            <a:r>
              <a:rPr lang="de-DE" sz="1800" dirty="0" smtClean="0"/>
              <a:t>Aus der Begründung der Richtlinie:</a:t>
            </a:r>
          </a:p>
          <a:p>
            <a:r>
              <a:rPr lang="de-DE" sz="1800" i="1" dirty="0" smtClean="0"/>
              <a:t>Deutschland  ist deutlich </a:t>
            </a:r>
            <a:r>
              <a:rPr lang="de-DE" sz="1800" i="1" dirty="0"/>
              <a:t>stärker </a:t>
            </a:r>
            <a:r>
              <a:rPr lang="de-DE" sz="1800" i="1" dirty="0" smtClean="0"/>
              <a:t>Zuwanderungsland </a:t>
            </a:r>
            <a:r>
              <a:rPr lang="de-DE" sz="1800" i="1" dirty="0"/>
              <a:t>geworden. Dementsprechend ist die </a:t>
            </a:r>
            <a:r>
              <a:rPr lang="de-DE" sz="1800" i="1" dirty="0">
                <a:solidFill>
                  <a:srgbClr val="FF0000"/>
                </a:solidFill>
              </a:rPr>
              <a:t>Bevölkerung multinationaler und </a:t>
            </a:r>
            <a:r>
              <a:rPr lang="de-DE" sz="1800" i="1" dirty="0" smtClean="0">
                <a:solidFill>
                  <a:srgbClr val="FF0000"/>
                </a:solidFill>
              </a:rPr>
              <a:t>multikultureller</a:t>
            </a:r>
            <a:r>
              <a:rPr lang="de-DE" sz="1800" i="1" dirty="0" smtClean="0"/>
              <a:t> </a:t>
            </a:r>
            <a:r>
              <a:rPr lang="de-DE" sz="1800" i="1" dirty="0"/>
              <a:t>geworden</a:t>
            </a:r>
            <a:r>
              <a:rPr lang="de-DE" sz="1800" i="1" dirty="0" smtClean="0"/>
              <a:t>.</a:t>
            </a:r>
          </a:p>
          <a:p>
            <a:r>
              <a:rPr lang="de-DE" sz="1800" i="1" dirty="0"/>
              <a:t>Die Diakonie wächst. So stieg in den vergangenen fünf Jahren die Zahl der </a:t>
            </a:r>
            <a:r>
              <a:rPr lang="de-DE" sz="1800" i="1" dirty="0" smtClean="0"/>
              <a:t>Mitarbeiterinnen </a:t>
            </a:r>
            <a:r>
              <a:rPr lang="de-DE" sz="1800" i="1" dirty="0"/>
              <a:t>und Mitarbeiter in den gut 30.000 diakonischen Einrichtungen um jährlich ein bis drei Prozent</a:t>
            </a:r>
            <a:r>
              <a:rPr lang="de-DE" sz="1800" i="1" dirty="0" smtClean="0"/>
              <a:t>. </a:t>
            </a:r>
            <a:r>
              <a:rPr lang="de-DE" sz="1800" i="1" dirty="0" smtClean="0">
                <a:solidFill>
                  <a:srgbClr val="FF0000"/>
                </a:solidFill>
              </a:rPr>
              <a:t>Die </a:t>
            </a:r>
            <a:r>
              <a:rPr lang="de-DE" sz="1800" i="1" dirty="0">
                <a:solidFill>
                  <a:srgbClr val="FF0000"/>
                </a:solidFill>
              </a:rPr>
              <a:t>Zahl der Kirchenmitglieder sinkt</a:t>
            </a:r>
            <a:r>
              <a:rPr lang="de-DE" sz="1800" i="1" dirty="0" smtClean="0"/>
              <a:t>.</a:t>
            </a:r>
          </a:p>
          <a:p>
            <a:r>
              <a:rPr lang="de-DE" sz="1800" i="1" dirty="0"/>
              <a:t>Der </a:t>
            </a:r>
            <a:r>
              <a:rPr lang="de-DE" sz="1800" i="1" dirty="0">
                <a:solidFill>
                  <a:srgbClr val="FF0000"/>
                </a:solidFill>
              </a:rPr>
              <a:t>Mangel an Fachkräften</a:t>
            </a:r>
            <a:r>
              <a:rPr lang="de-DE" sz="1800" i="1" dirty="0"/>
              <a:t> nimmt in verschiedenen Berufsbildern des Sozial- und Gesundheitswesens relativ stark zu, insbesondere im Pflegebereich. Auch hierauf wird durch die </a:t>
            </a:r>
            <a:r>
              <a:rPr lang="de-DE" sz="1800" b="1" i="1" u="sng" dirty="0"/>
              <a:t>stärkere Öffnung von Kirche und Diakonie</a:t>
            </a:r>
            <a:r>
              <a:rPr lang="de-DE" sz="1800" i="1" dirty="0"/>
              <a:t> für die berufliche Mitarbeit von </a:t>
            </a:r>
            <a:r>
              <a:rPr lang="de-DE" sz="1800" i="1" dirty="0" smtClean="0"/>
              <a:t>andersgläubigen </a:t>
            </a:r>
            <a:r>
              <a:rPr lang="de-DE" sz="1800" i="1" dirty="0"/>
              <a:t>Menschen reagiert.</a:t>
            </a:r>
          </a:p>
          <a:p>
            <a:endParaRPr lang="de-DE" dirty="0"/>
          </a:p>
          <a:p>
            <a:endParaRPr lang="de-DE" dirty="0"/>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15</a:t>
            </a:fld>
            <a:endParaRPr lang="en-US"/>
          </a:p>
        </p:txBody>
      </p:sp>
    </p:spTree>
    <p:extLst>
      <p:ext uri="{BB962C8B-B14F-4D97-AF65-F5344CB8AC3E}">
        <p14:creationId xmlns:p14="http://schemas.microsoft.com/office/powerpoint/2010/main" val="37453806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Neue Loyalitätsrichtlinie</a:t>
            </a:r>
          </a:p>
        </p:txBody>
      </p:sp>
      <p:sp>
        <p:nvSpPr>
          <p:cNvPr id="3" name="Inhaltsplatzhalter 2"/>
          <p:cNvSpPr>
            <a:spLocks noGrp="1"/>
          </p:cNvSpPr>
          <p:nvPr>
            <p:ph idx="1"/>
          </p:nvPr>
        </p:nvSpPr>
        <p:spPr>
          <a:xfrm>
            <a:off x="228600" y="1905001"/>
            <a:ext cx="8686800" cy="5786199"/>
          </a:xfrm>
        </p:spPr>
        <p:txBody>
          <a:bodyPr/>
          <a:lstStyle/>
          <a:p>
            <a:r>
              <a:rPr lang="de-DE" sz="1800" b="1" dirty="0" smtClean="0"/>
              <a:t>Kernelemente der Neufassung:</a:t>
            </a:r>
          </a:p>
          <a:p>
            <a:r>
              <a:rPr lang="de-DE" sz="1800" dirty="0" smtClean="0">
                <a:solidFill>
                  <a:srgbClr val="FF0000"/>
                </a:solidFill>
              </a:rPr>
              <a:t>Regel- Ausnahmeprinzip</a:t>
            </a:r>
            <a:r>
              <a:rPr lang="de-DE" sz="1800" dirty="0" smtClean="0"/>
              <a:t> wird beibehalten</a:t>
            </a:r>
          </a:p>
          <a:p>
            <a:r>
              <a:rPr lang="de-DE" sz="1800" dirty="0"/>
              <a:t>Die Arbeitsplätze, die nicht schwerpunktmäßig zu den </a:t>
            </a:r>
            <a:r>
              <a:rPr lang="de-DE" sz="1800" dirty="0">
                <a:solidFill>
                  <a:srgbClr val="FF0000"/>
                </a:solidFill>
              </a:rPr>
              <a:t>Bereichen Verkündigung, </a:t>
            </a:r>
            <a:r>
              <a:rPr lang="de-DE" sz="1800" dirty="0" smtClean="0">
                <a:solidFill>
                  <a:srgbClr val="FF0000"/>
                </a:solidFill>
              </a:rPr>
              <a:t>Seelsorge </a:t>
            </a:r>
            <a:r>
              <a:rPr lang="de-DE" sz="1800" dirty="0">
                <a:solidFill>
                  <a:srgbClr val="FF0000"/>
                </a:solidFill>
              </a:rPr>
              <a:t>und evangelische Bildung</a:t>
            </a:r>
            <a:r>
              <a:rPr lang="de-DE" sz="1800" dirty="0"/>
              <a:t> gehören, werden stärker zugunsten von Christinnen und </a:t>
            </a:r>
            <a:r>
              <a:rPr lang="de-DE" sz="1800" dirty="0" smtClean="0"/>
              <a:t>Christen </a:t>
            </a:r>
            <a:r>
              <a:rPr lang="de-DE" sz="1800" dirty="0"/>
              <a:t>anderer Bekenntnisse bzw. anderer Kirchenzugehörigkeit geöffnet</a:t>
            </a:r>
            <a:r>
              <a:rPr lang="de-DE" sz="1800" dirty="0" smtClean="0"/>
              <a:t>.</a:t>
            </a:r>
          </a:p>
          <a:p>
            <a:r>
              <a:rPr lang="de-DE" sz="1800" dirty="0" smtClean="0"/>
              <a:t>Es ist </a:t>
            </a:r>
            <a:r>
              <a:rPr lang="de-DE" sz="1800" dirty="0" smtClean="0">
                <a:solidFill>
                  <a:srgbClr val="FF0000"/>
                </a:solidFill>
              </a:rPr>
              <a:t>Aufgabe der Anstellungsträger</a:t>
            </a:r>
            <a:r>
              <a:rPr lang="de-DE" sz="1800" dirty="0" smtClean="0"/>
              <a:t>, die christliche (evangelische) Prägung zu gewährleisten.</a:t>
            </a:r>
          </a:p>
          <a:p>
            <a:r>
              <a:rPr lang="de-DE" sz="1800" dirty="0" smtClean="0"/>
              <a:t>Mitarbeiterinnen und Mitarbeitern sollen entsprechende Bildungsangebote gemacht werden.</a:t>
            </a:r>
          </a:p>
          <a:p>
            <a:r>
              <a:rPr lang="de-DE" sz="1800" b="1" dirty="0" smtClean="0"/>
              <a:t>Aufgegeben wurde der Grundsatz, dass Ausnahmen nur zulässig sind, wenn geeignete Kirchenmitglieder als Mitarbeitende nicht zu gewinnen sind.  </a:t>
            </a:r>
          </a:p>
          <a:p>
            <a:pPr marL="0" indent="0">
              <a:buNone/>
            </a:pPr>
            <a:endParaRPr lang="de-DE" dirty="0"/>
          </a:p>
          <a:p>
            <a:endParaRPr lang="de-DE" dirty="0"/>
          </a:p>
          <a:p>
            <a:endParaRPr lang="de-DE" dirty="0"/>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16</a:t>
            </a:fld>
            <a:endParaRPr lang="en-US"/>
          </a:p>
        </p:txBody>
      </p:sp>
    </p:spTree>
    <p:extLst>
      <p:ext uri="{BB962C8B-B14F-4D97-AF65-F5344CB8AC3E}">
        <p14:creationId xmlns:p14="http://schemas.microsoft.com/office/powerpoint/2010/main" val="33666503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Neue Loyalitätsrichtlinie</a:t>
            </a:r>
          </a:p>
        </p:txBody>
      </p:sp>
      <p:sp>
        <p:nvSpPr>
          <p:cNvPr id="3" name="Inhaltsplatzhalter 2"/>
          <p:cNvSpPr>
            <a:spLocks noGrp="1"/>
          </p:cNvSpPr>
          <p:nvPr>
            <p:ph idx="1"/>
          </p:nvPr>
        </p:nvSpPr>
        <p:spPr>
          <a:xfrm>
            <a:off x="228600" y="1905001"/>
            <a:ext cx="8686800" cy="6697218"/>
          </a:xfrm>
        </p:spPr>
        <p:txBody>
          <a:bodyPr/>
          <a:lstStyle/>
          <a:p>
            <a:r>
              <a:rPr lang="de-DE" sz="2000" b="1" dirty="0" smtClean="0"/>
              <a:t>Aufgaben der Anstellungsträger gerichtet an Klienten/Patienten </a:t>
            </a:r>
            <a:r>
              <a:rPr lang="de-DE" sz="2000" b="1" u="sng" dirty="0" smtClean="0">
                <a:solidFill>
                  <a:srgbClr val="FF0000"/>
                </a:solidFill>
              </a:rPr>
              <a:t>und</a:t>
            </a:r>
            <a:r>
              <a:rPr lang="de-DE" sz="2000" b="1" dirty="0" smtClean="0"/>
              <a:t> Mitarbeitende:</a:t>
            </a:r>
          </a:p>
          <a:p>
            <a:r>
              <a:rPr lang="de-DE" sz="2000" dirty="0" smtClean="0"/>
              <a:t>§ 2 </a:t>
            </a:r>
            <a:r>
              <a:rPr lang="de-DE" sz="2000" dirty="0" err="1" smtClean="0"/>
              <a:t>LoyaRL</a:t>
            </a:r>
            <a:endParaRPr lang="de-DE" sz="2000" dirty="0" smtClean="0"/>
          </a:p>
          <a:p>
            <a:r>
              <a:rPr lang="de-DE" sz="2000" i="1" dirty="0" smtClean="0"/>
              <a:t> … (2) Die </a:t>
            </a:r>
            <a:r>
              <a:rPr lang="de-DE" sz="2000" i="1" dirty="0"/>
              <a:t>kirchlichen und diakonischen Anstellungsträger haben die Aufgabe, ihre </a:t>
            </a:r>
            <a:r>
              <a:rPr lang="de-DE" sz="2000" i="1" dirty="0" smtClean="0"/>
              <a:t>Dienststellen </a:t>
            </a:r>
            <a:r>
              <a:rPr lang="de-DE" sz="2000" i="1" dirty="0"/>
              <a:t>und Einrichtungen </a:t>
            </a:r>
            <a:r>
              <a:rPr lang="de-DE" sz="2000" i="1" dirty="0">
                <a:solidFill>
                  <a:srgbClr val="FF0000"/>
                </a:solidFill>
              </a:rPr>
              <a:t>gemäß ihrer evangelischen Identität zu gestalten</a:t>
            </a:r>
            <a:r>
              <a:rPr lang="de-DE" sz="2000" i="1" dirty="0"/>
              <a:t>. </a:t>
            </a:r>
            <a:r>
              <a:rPr lang="de-DE" sz="2000" i="1" dirty="0" smtClean="0"/>
              <a:t>Sie </a:t>
            </a:r>
            <a:r>
              <a:rPr lang="de-DE" sz="2000" i="1" dirty="0"/>
              <a:t>tragen </a:t>
            </a:r>
            <a:r>
              <a:rPr lang="de-DE" sz="2000" i="1" dirty="0" smtClean="0"/>
              <a:t>Verantwortung </a:t>
            </a:r>
            <a:r>
              <a:rPr lang="de-DE" sz="2000" i="1" dirty="0"/>
              <a:t>für die </a:t>
            </a:r>
            <a:r>
              <a:rPr lang="de-DE" sz="2000" i="1" dirty="0">
                <a:solidFill>
                  <a:srgbClr val="FF0000"/>
                </a:solidFill>
              </a:rPr>
              <a:t>evangelische Prägung in den Arbeitsvollzügen, den geistlichen Angeboten und der Organisation ihrer Dienststelle </a:t>
            </a:r>
            <a:r>
              <a:rPr lang="de-DE" sz="2000" i="1" dirty="0"/>
              <a:t>oder Einrichtung.</a:t>
            </a:r>
          </a:p>
          <a:p>
            <a:r>
              <a:rPr lang="de-DE" sz="2000" i="1" dirty="0"/>
              <a:t>(3) </a:t>
            </a:r>
            <a:r>
              <a:rPr lang="de-DE" sz="2000" i="1" dirty="0" smtClean="0"/>
              <a:t>Die </a:t>
            </a:r>
            <a:r>
              <a:rPr lang="de-DE" sz="2000" i="1" dirty="0"/>
              <a:t>Anstellungsträger haben die Aufgabe, ihre Mitarbeiterinnen und Mitarbeiter mit den christlichen Grundsätzen ihrer Arbeit vertraut zu machen. </a:t>
            </a:r>
            <a:r>
              <a:rPr lang="de-DE" sz="2000" i="1" dirty="0" smtClean="0">
                <a:solidFill>
                  <a:srgbClr val="FF0000"/>
                </a:solidFill>
              </a:rPr>
              <a:t>Sie </a:t>
            </a:r>
            <a:r>
              <a:rPr lang="de-DE" sz="2000" i="1" dirty="0">
                <a:solidFill>
                  <a:srgbClr val="FF0000"/>
                </a:solidFill>
              </a:rPr>
              <a:t>fördern die Fort- und </a:t>
            </a:r>
            <a:r>
              <a:rPr lang="de-DE" sz="2000" i="1" dirty="0" smtClean="0">
                <a:solidFill>
                  <a:srgbClr val="FF0000"/>
                </a:solidFill>
              </a:rPr>
              <a:t>Weiterbildung </a:t>
            </a:r>
            <a:r>
              <a:rPr lang="de-DE" sz="2000" i="1" dirty="0">
                <a:solidFill>
                  <a:srgbClr val="FF0000"/>
                </a:solidFill>
              </a:rPr>
              <a:t>zu Themen des Glaubens und des christlichen Menschenbildes</a:t>
            </a:r>
            <a:r>
              <a:rPr lang="de-DE" sz="2000" i="1" dirty="0"/>
              <a:t>.</a:t>
            </a:r>
          </a:p>
          <a:p>
            <a:endParaRPr lang="de-DE" dirty="0"/>
          </a:p>
          <a:p>
            <a:endParaRPr lang="de-DE" dirty="0" smtClean="0"/>
          </a:p>
          <a:p>
            <a:endParaRPr lang="de-DE" dirty="0"/>
          </a:p>
          <a:p>
            <a:endParaRPr lang="de-DE" dirty="0" smtClean="0"/>
          </a:p>
          <a:p>
            <a:endParaRPr lang="de-DE" dirty="0"/>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17</a:t>
            </a:fld>
            <a:endParaRPr lang="en-US"/>
          </a:p>
        </p:txBody>
      </p:sp>
    </p:spTree>
    <p:extLst>
      <p:ext uri="{BB962C8B-B14F-4D97-AF65-F5344CB8AC3E}">
        <p14:creationId xmlns:p14="http://schemas.microsoft.com/office/powerpoint/2010/main" val="2663845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Neue Loyalitätsrichtlinie</a:t>
            </a:r>
            <a:endParaRPr lang="de-DE" dirty="0"/>
          </a:p>
        </p:txBody>
      </p:sp>
      <p:sp>
        <p:nvSpPr>
          <p:cNvPr id="3" name="Inhaltsplatzhalter 2"/>
          <p:cNvSpPr>
            <a:spLocks noGrp="1"/>
          </p:cNvSpPr>
          <p:nvPr>
            <p:ph idx="1"/>
          </p:nvPr>
        </p:nvSpPr>
        <p:spPr>
          <a:xfrm>
            <a:off x="228600" y="1905001"/>
            <a:ext cx="8686800" cy="4692352"/>
          </a:xfrm>
        </p:spPr>
        <p:txBody>
          <a:bodyPr/>
          <a:lstStyle/>
          <a:p>
            <a:r>
              <a:rPr lang="de-DE" sz="1800" b="1" dirty="0"/>
              <a:t>Begründung des Arbeitsverhältnisses</a:t>
            </a:r>
          </a:p>
          <a:p>
            <a:endParaRPr lang="de-DE" sz="1800" dirty="0"/>
          </a:p>
          <a:p>
            <a:r>
              <a:rPr lang="de-DE" sz="1800" dirty="0" smtClean="0"/>
              <a:t>Grundsatz: Mitgliedschaft in </a:t>
            </a:r>
            <a:r>
              <a:rPr lang="de-DE" sz="1800" b="1" u="sng" dirty="0" smtClean="0"/>
              <a:t>EKD-Gliedkirche</a:t>
            </a:r>
          </a:p>
          <a:p>
            <a:r>
              <a:rPr lang="de-DE" sz="1800" dirty="0" smtClean="0"/>
              <a:t>Keine Ausnahme von diesem Grundsatz bei:</a:t>
            </a:r>
          </a:p>
          <a:p>
            <a:pPr lvl="1"/>
            <a:r>
              <a:rPr lang="de-DE" sz="1800" b="1" dirty="0" smtClean="0"/>
              <a:t>Verkündigung</a:t>
            </a:r>
          </a:p>
          <a:p>
            <a:pPr lvl="1"/>
            <a:r>
              <a:rPr lang="de-DE" sz="1800" b="1" dirty="0" smtClean="0"/>
              <a:t>Seelsorge</a:t>
            </a:r>
          </a:p>
          <a:p>
            <a:pPr lvl="1"/>
            <a:r>
              <a:rPr lang="de-DE" sz="1800" b="1" dirty="0" smtClean="0"/>
              <a:t>Evangelische Bildung: </a:t>
            </a:r>
            <a:r>
              <a:rPr lang="de-DE" sz="1800" dirty="0" smtClean="0"/>
              <a:t>Prägend </a:t>
            </a:r>
            <a:r>
              <a:rPr lang="de-DE" sz="1800" dirty="0"/>
              <a:t>muss sein, dass im katechetischen Sinne Inhalte des Glaubens vermittelt </a:t>
            </a:r>
            <a:r>
              <a:rPr lang="de-DE" sz="1800" dirty="0" smtClean="0"/>
              <a:t>werden</a:t>
            </a:r>
          </a:p>
          <a:p>
            <a:pPr marL="190500" lvl="1" indent="0">
              <a:buNone/>
            </a:pPr>
            <a:endParaRPr lang="de-DE" sz="1800" b="1" dirty="0"/>
          </a:p>
          <a:p>
            <a:pPr marL="190500" lvl="1" indent="0">
              <a:buNone/>
            </a:pPr>
            <a:r>
              <a:rPr lang="de-DE" sz="1800" b="1" dirty="0" smtClean="0"/>
              <a:t>Maßgeblich: inhaltlicher Schwerpunkt der Tätigkeit</a:t>
            </a:r>
          </a:p>
          <a:p>
            <a:pPr marL="190500" lvl="1" indent="0">
              <a:buNone/>
            </a:pPr>
            <a:endParaRPr lang="de-DE" sz="1800" dirty="0" smtClean="0"/>
          </a:p>
          <a:p>
            <a:endParaRPr lang="de-DE" dirty="0"/>
          </a:p>
          <a:p>
            <a:endParaRPr lang="de-DE" dirty="0"/>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18</a:t>
            </a:fld>
            <a:endParaRPr lang="en-US"/>
          </a:p>
        </p:txBody>
      </p:sp>
    </p:spTree>
    <p:extLst>
      <p:ext uri="{BB962C8B-B14F-4D97-AF65-F5344CB8AC3E}">
        <p14:creationId xmlns:p14="http://schemas.microsoft.com/office/powerpoint/2010/main" val="23318144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Neue Loyalitätsrichtlinie</a:t>
            </a:r>
          </a:p>
        </p:txBody>
      </p:sp>
      <p:sp>
        <p:nvSpPr>
          <p:cNvPr id="3" name="Inhaltsplatzhalter 2"/>
          <p:cNvSpPr>
            <a:spLocks noGrp="1"/>
          </p:cNvSpPr>
          <p:nvPr>
            <p:ph idx="1"/>
          </p:nvPr>
        </p:nvSpPr>
        <p:spPr>
          <a:xfrm>
            <a:off x="228600" y="1905000"/>
            <a:ext cx="8686800" cy="4235006"/>
          </a:xfrm>
        </p:spPr>
        <p:txBody>
          <a:bodyPr/>
          <a:lstStyle/>
          <a:p>
            <a:r>
              <a:rPr lang="de-DE" sz="2400" b="1" dirty="0" smtClean="0"/>
              <a:t>Begründung des Arbeitsverhältnisses</a:t>
            </a:r>
          </a:p>
          <a:p>
            <a:r>
              <a:rPr lang="de-DE" sz="2400" dirty="0" smtClean="0"/>
              <a:t>Sonderregelung:</a:t>
            </a:r>
          </a:p>
          <a:p>
            <a:r>
              <a:rPr lang="de-DE" sz="2400" b="1" dirty="0" smtClean="0"/>
              <a:t>Dienststellenleitung (im Sinne des MVG)</a:t>
            </a:r>
          </a:p>
          <a:p>
            <a:r>
              <a:rPr lang="de-DE" sz="2400" b="1" u="sng" dirty="0" smtClean="0"/>
              <a:t>ACK-Kirche</a:t>
            </a:r>
            <a:r>
              <a:rPr lang="de-DE" sz="2400" dirty="0" smtClean="0"/>
              <a:t> (oder </a:t>
            </a:r>
            <a:r>
              <a:rPr lang="de-DE" sz="2400" dirty="0"/>
              <a:t>V</a:t>
            </a:r>
            <a:r>
              <a:rPr lang="de-DE" sz="2400" dirty="0" smtClean="0"/>
              <a:t>ereinigung evangelischer Freikirchen)</a:t>
            </a:r>
            <a:endParaRPr lang="de-DE" sz="2400" dirty="0"/>
          </a:p>
          <a:p>
            <a:endParaRPr lang="de-DE" dirty="0" smtClean="0"/>
          </a:p>
          <a:p>
            <a:endParaRPr lang="de-DE" dirty="0"/>
          </a:p>
          <a:p>
            <a:endParaRPr lang="de-DE" dirty="0" smtClean="0"/>
          </a:p>
          <a:p>
            <a:endParaRPr lang="de-DE" dirty="0"/>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19</a:t>
            </a:fld>
            <a:endParaRPr lang="en-US"/>
          </a:p>
        </p:txBody>
      </p:sp>
    </p:spTree>
    <p:extLst>
      <p:ext uri="{BB962C8B-B14F-4D97-AF65-F5344CB8AC3E}">
        <p14:creationId xmlns:p14="http://schemas.microsoft.com/office/powerpoint/2010/main" val="1492338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2</a:t>
            </a:fld>
            <a:endParaRPr lang="en-US"/>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700808"/>
            <a:ext cx="7558743" cy="4332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4735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Neue Loyalitätsrichtlinie</a:t>
            </a:r>
          </a:p>
        </p:txBody>
      </p:sp>
      <p:sp>
        <p:nvSpPr>
          <p:cNvPr id="3" name="Inhaltsplatzhalter 2"/>
          <p:cNvSpPr>
            <a:spLocks noGrp="1"/>
          </p:cNvSpPr>
          <p:nvPr>
            <p:ph idx="1"/>
          </p:nvPr>
        </p:nvSpPr>
        <p:spPr>
          <a:xfrm>
            <a:off x="228600" y="1905001"/>
            <a:ext cx="8686800" cy="5601533"/>
          </a:xfrm>
        </p:spPr>
        <p:txBody>
          <a:bodyPr/>
          <a:lstStyle/>
          <a:p>
            <a:r>
              <a:rPr lang="de-DE" sz="2000" b="1" dirty="0" smtClean="0"/>
              <a:t>Begründung des Arbeitsverhältnisses</a:t>
            </a:r>
          </a:p>
          <a:p>
            <a:r>
              <a:rPr lang="de-DE" sz="2000" b="1" dirty="0" smtClean="0"/>
              <a:t>Andere Aufgaben </a:t>
            </a:r>
            <a:r>
              <a:rPr lang="de-DE" sz="2000" dirty="0" smtClean="0"/>
              <a:t>(keine Verkündigung, Seelsorge, evangelische Bildung oder Dienststellenleitung):</a:t>
            </a:r>
          </a:p>
          <a:p>
            <a:endParaRPr lang="de-DE" sz="2000" dirty="0" smtClean="0"/>
          </a:p>
          <a:p>
            <a:r>
              <a:rPr lang="de-DE" sz="2000" dirty="0" smtClean="0"/>
              <a:t>Ausnahme vom Grundsatz der Mitgliedschaft in einer EKD-Gliedkirche</a:t>
            </a:r>
            <a:r>
              <a:rPr lang="de-DE" sz="2000" dirty="0"/>
              <a:t>:</a:t>
            </a:r>
            <a:endParaRPr lang="de-DE" sz="2000" dirty="0" smtClean="0"/>
          </a:p>
          <a:p>
            <a:r>
              <a:rPr lang="de-DE" sz="2000" dirty="0" smtClean="0"/>
              <a:t>Art der Aufgabe</a:t>
            </a:r>
          </a:p>
          <a:p>
            <a:r>
              <a:rPr lang="de-DE" sz="2000" dirty="0" smtClean="0"/>
              <a:t>Größe der Dienststelle / Sonstige Mitarbeiterschaft</a:t>
            </a:r>
          </a:p>
          <a:p>
            <a:r>
              <a:rPr lang="de-DE" sz="2000" dirty="0" smtClean="0"/>
              <a:t>Umfeld der Dienststelle</a:t>
            </a:r>
          </a:p>
          <a:p>
            <a:r>
              <a:rPr lang="de-DE" sz="2000" dirty="0" smtClean="0"/>
              <a:t>Mit der Erfüllung des kirchlichen Auftrags vereinbar</a:t>
            </a:r>
          </a:p>
          <a:p>
            <a:endParaRPr lang="de-DE" sz="2000" dirty="0" smtClean="0"/>
          </a:p>
          <a:p>
            <a:endParaRPr lang="de-DE" sz="2000" dirty="0"/>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20</a:t>
            </a:fld>
            <a:endParaRPr lang="en-US"/>
          </a:p>
        </p:txBody>
      </p:sp>
    </p:spTree>
    <p:extLst>
      <p:ext uri="{BB962C8B-B14F-4D97-AF65-F5344CB8AC3E}">
        <p14:creationId xmlns:p14="http://schemas.microsoft.com/office/powerpoint/2010/main" val="42209730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Neue Loyalitätsrichtlinie</a:t>
            </a:r>
          </a:p>
        </p:txBody>
      </p:sp>
      <p:sp>
        <p:nvSpPr>
          <p:cNvPr id="3" name="Inhaltsplatzhalter 2"/>
          <p:cNvSpPr>
            <a:spLocks noGrp="1"/>
          </p:cNvSpPr>
          <p:nvPr>
            <p:ph idx="1"/>
          </p:nvPr>
        </p:nvSpPr>
        <p:spPr>
          <a:xfrm>
            <a:off x="228600" y="1905000"/>
            <a:ext cx="8686800" cy="4530471"/>
          </a:xfrm>
        </p:spPr>
        <p:txBody>
          <a:bodyPr/>
          <a:lstStyle/>
          <a:p>
            <a:r>
              <a:rPr lang="de-DE" sz="2400" b="1" dirty="0" smtClean="0"/>
              <a:t>Begründung des Arbeitsverhältnisses</a:t>
            </a:r>
          </a:p>
          <a:p>
            <a:endParaRPr lang="de-DE" sz="2400" dirty="0" smtClean="0"/>
          </a:p>
          <a:p>
            <a:r>
              <a:rPr lang="de-DE" sz="2400" dirty="0" smtClean="0"/>
              <a:t>Grundsätzlich nicht angestellt darf werden,</a:t>
            </a:r>
          </a:p>
          <a:p>
            <a:pPr marL="190500" lvl="1" indent="0">
              <a:buNone/>
            </a:pPr>
            <a:r>
              <a:rPr lang="de-DE" sz="2400" dirty="0" smtClean="0"/>
              <a:t>wer (</a:t>
            </a:r>
            <a:r>
              <a:rPr lang="de-DE" sz="2400" b="1" i="1" u="sng" dirty="0" smtClean="0"/>
              <a:t>vor</a:t>
            </a:r>
            <a:r>
              <a:rPr lang="de-DE" sz="2400" dirty="0" smtClean="0"/>
              <a:t> der Anstellung) aus einer Gliedkirche der EKD oder einer ACK-	Kirche </a:t>
            </a:r>
            <a:r>
              <a:rPr lang="de-DE" sz="2400" b="1" u="sng" dirty="0" smtClean="0"/>
              <a:t>ausgetreten</a:t>
            </a:r>
            <a:r>
              <a:rPr lang="de-DE" sz="2400" dirty="0" smtClean="0"/>
              <a:t> ist, ohne in eine andere der ACK 	eingetreten zu sein.</a:t>
            </a:r>
          </a:p>
          <a:p>
            <a:endParaRPr lang="de-DE" dirty="0"/>
          </a:p>
          <a:p>
            <a:endParaRPr lang="de-DE" dirty="0" smtClean="0"/>
          </a:p>
          <a:p>
            <a:endParaRPr lang="de-DE" dirty="0"/>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21</a:t>
            </a:fld>
            <a:endParaRPr lang="en-US"/>
          </a:p>
        </p:txBody>
      </p:sp>
    </p:spTree>
    <p:extLst>
      <p:ext uri="{BB962C8B-B14F-4D97-AF65-F5344CB8AC3E}">
        <p14:creationId xmlns:p14="http://schemas.microsoft.com/office/powerpoint/2010/main" val="30877332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Neue Loyalitätsrichtlinie</a:t>
            </a:r>
          </a:p>
        </p:txBody>
      </p:sp>
      <p:sp>
        <p:nvSpPr>
          <p:cNvPr id="3" name="Inhaltsplatzhalter 2"/>
          <p:cNvSpPr>
            <a:spLocks noGrp="1"/>
          </p:cNvSpPr>
          <p:nvPr>
            <p:ph idx="1"/>
          </p:nvPr>
        </p:nvSpPr>
        <p:spPr>
          <a:xfrm>
            <a:off x="228600" y="1905001"/>
            <a:ext cx="8686800" cy="7060394"/>
          </a:xfrm>
        </p:spPr>
        <p:txBody>
          <a:bodyPr/>
          <a:lstStyle/>
          <a:p>
            <a:r>
              <a:rPr lang="de-DE" sz="2400" b="1" dirty="0" smtClean="0"/>
              <a:t>Während des Arbeitsverhältnisses</a:t>
            </a:r>
          </a:p>
          <a:p>
            <a:r>
              <a:rPr lang="de-DE" sz="1800" i="1" dirty="0"/>
              <a:t>§ 4</a:t>
            </a:r>
          </a:p>
          <a:p>
            <a:r>
              <a:rPr lang="de-DE" sz="1800" i="1" dirty="0"/>
              <a:t>Kirchliche Anforderungen während des Arbeitsverhältnisses</a:t>
            </a:r>
          </a:p>
          <a:p>
            <a:r>
              <a:rPr lang="de-DE" sz="1800" i="1" dirty="0"/>
              <a:t>(1) </a:t>
            </a:r>
            <a:r>
              <a:rPr lang="de-DE" sz="1800" i="1" dirty="0" smtClean="0"/>
              <a:t>Alle </a:t>
            </a:r>
            <a:r>
              <a:rPr lang="de-DE" sz="1800" i="1" dirty="0"/>
              <a:t>Mitarbeiterinnen und Mitarbeiter übernehmen in ihrem Aufgabenbereich </a:t>
            </a:r>
            <a:r>
              <a:rPr lang="de-DE" sz="1800" i="1" dirty="0" smtClean="0"/>
              <a:t>Mitverantwortung </a:t>
            </a:r>
            <a:r>
              <a:rPr lang="de-DE" sz="1800" i="1" dirty="0"/>
              <a:t>für die glaubwürdige Erfüllung kirchlicher und diakonischer Aufgaben. </a:t>
            </a:r>
            <a:r>
              <a:rPr lang="de-DE" sz="1800" i="1" dirty="0" smtClean="0"/>
              <a:t>Sie </a:t>
            </a:r>
            <a:r>
              <a:rPr lang="de-DE" sz="1800" i="1" dirty="0"/>
              <a:t>haben sich daher </a:t>
            </a:r>
            <a:r>
              <a:rPr lang="de-DE" sz="1800" b="1" i="1" dirty="0">
                <a:solidFill>
                  <a:srgbClr val="FF0000"/>
                </a:solidFill>
              </a:rPr>
              <a:t>gegenüber der evangelischen Kirche loyal zu verhalten.</a:t>
            </a:r>
            <a:r>
              <a:rPr lang="de-DE" sz="1800" i="1" dirty="0"/>
              <a:t> </a:t>
            </a:r>
            <a:r>
              <a:rPr lang="de-DE" sz="1800" i="1" dirty="0" smtClean="0"/>
              <a:t>Christinnen </a:t>
            </a:r>
            <a:r>
              <a:rPr lang="de-DE" sz="1800" i="1" dirty="0"/>
              <a:t>und </a:t>
            </a:r>
            <a:r>
              <a:rPr lang="de-DE" sz="1800" i="1" dirty="0" smtClean="0"/>
              <a:t>Christen </a:t>
            </a:r>
            <a:r>
              <a:rPr lang="de-DE" sz="1800" i="1" dirty="0"/>
              <a:t>haben für die evangelische Prägung der Dienststelle oder Einrichtung </a:t>
            </a:r>
            <a:r>
              <a:rPr lang="de-DE" sz="1800" b="1" i="1" dirty="0">
                <a:solidFill>
                  <a:srgbClr val="FF0000"/>
                </a:solidFill>
              </a:rPr>
              <a:t>einzutreten</a:t>
            </a:r>
            <a:r>
              <a:rPr lang="de-DE" sz="1800" i="1" dirty="0"/>
              <a:t>. </a:t>
            </a:r>
            <a:r>
              <a:rPr lang="de-DE" sz="1800" i="1" dirty="0" smtClean="0"/>
              <a:t>Nicht-Christinnen </a:t>
            </a:r>
            <a:r>
              <a:rPr lang="de-DE" sz="1800" i="1" dirty="0"/>
              <a:t>und Nicht-Christen haben die evangelische Prägung zu </a:t>
            </a:r>
            <a:r>
              <a:rPr lang="de-DE" sz="1800" b="1" i="1" dirty="0">
                <a:solidFill>
                  <a:srgbClr val="FF0000"/>
                </a:solidFill>
              </a:rPr>
              <a:t>achten</a:t>
            </a:r>
            <a:r>
              <a:rPr lang="de-DE" sz="1800" i="1" dirty="0"/>
              <a:t>.</a:t>
            </a:r>
          </a:p>
          <a:p>
            <a:r>
              <a:rPr lang="de-DE" sz="1800" i="1" dirty="0"/>
              <a:t>(2) Alle Mitarbeiterinnen und Mitarbeiter sind verpflichtet, sich </a:t>
            </a:r>
            <a:r>
              <a:rPr lang="de-DE" sz="1800" b="1" i="1" dirty="0">
                <a:solidFill>
                  <a:srgbClr val="FF0000"/>
                </a:solidFill>
              </a:rPr>
              <a:t>innerhalb und außerhalb</a:t>
            </a:r>
            <a:r>
              <a:rPr lang="de-DE" sz="1800" i="1" dirty="0"/>
              <a:t> des Dienstes so zu verhalten, dass die glaubwürdige Ausübung ihres jeweiligen Dienstes nicht beeinträchtigt wird.</a:t>
            </a:r>
          </a:p>
          <a:p>
            <a:endParaRPr lang="de-DE" b="1" dirty="0" smtClean="0"/>
          </a:p>
          <a:p>
            <a:endParaRPr lang="de-DE" b="1" dirty="0" smtClean="0"/>
          </a:p>
          <a:p>
            <a:endParaRPr lang="de-DE" b="1" dirty="0"/>
          </a:p>
          <a:p>
            <a:endParaRPr lang="de-DE" b="1" dirty="0" smtClean="0"/>
          </a:p>
          <a:p>
            <a:endParaRPr lang="de-DE" dirty="0"/>
          </a:p>
          <a:p>
            <a:endParaRPr lang="de-DE" dirty="0"/>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22</a:t>
            </a:fld>
            <a:endParaRPr lang="en-US"/>
          </a:p>
        </p:txBody>
      </p:sp>
    </p:spTree>
    <p:extLst>
      <p:ext uri="{BB962C8B-B14F-4D97-AF65-F5344CB8AC3E}">
        <p14:creationId xmlns:p14="http://schemas.microsoft.com/office/powerpoint/2010/main" val="2359109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Neue Loyalitätsrichtlinie</a:t>
            </a:r>
          </a:p>
        </p:txBody>
      </p:sp>
      <p:sp>
        <p:nvSpPr>
          <p:cNvPr id="3" name="Inhaltsplatzhalter 2"/>
          <p:cNvSpPr>
            <a:spLocks noGrp="1"/>
          </p:cNvSpPr>
          <p:nvPr>
            <p:ph idx="1"/>
          </p:nvPr>
        </p:nvSpPr>
        <p:spPr>
          <a:xfrm>
            <a:off x="228600" y="1905000"/>
            <a:ext cx="8686800" cy="3631763"/>
          </a:xfrm>
        </p:spPr>
        <p:txBody>
          <a:bodyPr/>
          <a:lstStyle/>
          <a:p>
            <a:pPr lvl="0">
              <a:buClr>
                <a:srgbClr val="D7CFE6"/>
              </a:buClr>
            </a:pPr>
            <a:r>
              <a:rPr lang="de-DE" sz="2000" b="1" dirty="0">
                <a:solidFill>
                  <a:srgbClr val="000000"/>
                </a:solidFill>
              </a:rPr>
              <a:t>Während des </a:t>
            </a:r>
            <a:r>
              <a:rPr lang="de-DE" sz="2000" b="1" dirty="0" smtClean="0">
                <a:solidFill>
                  <a:srgbClr val="000000"/>
                </a:solidFill>
              </a:rPr>
              <a:t>Arbeitsverhältnisses</a:t>
            </a:r>
          </a:p>
          <a:p>
            <a:pPr lvl="0">
              <a:buClr>
                <a:srgbClr val="D7CFE6"/>
              </a:buClr>
            </a:pPr>
            <a:r>
              <a:rPr lang="de-DE" sz="2000" b="1" dirty="0" smtClean="0">
                <a:solidFill>
                  <a:srgbClr val="000000"/>
                </a:solidFill>
              </a:rPr>
              <a:t>Was geschieht bei </a:t>
            </a:r>
            <a:r>
              <a:rPr lang="de-DE" sz="2000" b="1" dirty="0">
                <a:solidFill>
                  <a:srgbClr val="000000"/>
                </a:solidFill>
              </a:rPr>
              <a:t>V</a:t>
            </a:r>
            <a:r>
              <a:rPr lang="de-DE" sz="2000" b="1" dirty="0" smtClean="0">
                <a:solidFill>
                  <a:srgbClr val="000000"/>
                </a:solidFill>
              </a:rPr>
              <a:t>erstößen gegen die Loyalitätspflicht?</a:t>
            </a:r>
            <a:endParaRPr lang="de-DE" sz="2000" b="1" dirty="0">
              <a:solidFill>
                <a:srgbClr val="000000"/>
              </a:solidFill>
            </a:endParaRPr>
          </a:p>
          <a:p>
            <a:r>
              <a:rPr lang="de-DE" sz="2000" dirty="0" smtClean="0"/>
              <a:t>Aufzählung in  § 5 Absatz 1:</a:t>
            </a:r>
          </a:p>
          <a:p>
            <a:pPr lvl="2"/>
            <a:r>
              <a:rPr lang="de-DE" sz="2000" dirty="0" smtClean="0"/>
              <a:t>Beratung und Gespräch</a:t>
            </a:r>
          </a:p>
          <a:p>
            <a:pPr lvl="2"/>
            <a:r>
              <a:rPr lang="de-DE" sz="2000" dirty="0" smtClean="0"/>
              <a:t>Prüfung von Versetzung und Abmahnung</a:t>
            </a:r>
          </a:p>
          <a:p>
            <a:pPr lvl="2"/>
            <a:r>
              <a:rPr lang="de-DE" sz="2000" dirty="0" smtClean="0"/>
              <a:t>Ordentliche Kündigung</a:t>
            </a:r>
          </a:p>
          <a:p>
            <a:pPr lvl="2"/>
            <a:r>
              <a:rPr lang="de-DE" sz="2000" dirty="0" smtClean="0"/>
              <a:t>Außerordentliche Kündigung aus wichtigem Grund</a:t>
            </a:r>
            <a:endParaRPr lang="de-DE" sz="2000" dirty="0"/>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23</a:t>
            </a:fld>
            <a:endParaRPr lang="en-US"/>
          </a:p>
        </p:txBody>
      </p:sp>
    </p:spTree>
    <p:extLst>
      <p:ext uri="{BB962C8B-B14F-4D97-AF65-F5344CB8AC3E}">
        <p14:creationId xmlns:p14="http://schemas.microsoft.com/office/powerpoint/2010/main" val="34126550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Neue Loyalitätsrichtlinie</a:t>
            </a:r>
          </a:p>
        </p:txBody>
      </p:sp>
      <p:sp>
        <p:nvSpPr>
          <p:cNvPr id="3" name="Inhaltsplatzhalter 2"/>
          <p:cNvSpPr>
            <a:spLocks noGrp="1"/>
          </p:cNvSpPr>
          <p:nvPr>
            <p:ph idx="1"/>
          </p:nvPr>
        </p:nvSpPr>
        <p:spPr>
          <a:xfrm>
            <a:off x="228600" y="1905001"/>
            <a:ext cx="8686800" cy="5367623"/>
          </a:xfrm>
        </p:spPr>
        <p:txBody>
          <a:bodyPr/>
          <a:lstStyle/>
          <a:p>
            <a:r>
              <a:rPr lang="de-DE" sz="2000" b="1" dirty="0" smtClean="0"/>
              <a:t>Was geschieht beim Kirchenaustritt während des Arbeitsverhältnisses?</a:t>
            </a:r>
          </a:p>
          <a:p>
            <a:r>
              <a:rPr lang="de-DE" sz="2000" dirty="0" smtClean="0"/>
              <a:t>§ 5 Abs. 2</a:t>
            </a:r>
            <a:endParaRPr lang="de-DE" sz="2000" dirty="0"/>
          </a:p>
          <a:p>
            <a:r>
              <a:rPr lang="de-DE" sz="2000" i="1" dirty="0" smtClean="0"/>
              <a:t>Für </a:t>
            </a:r>
            <a:r>
              <a:rPr lang="de-DE" sz="2000" i="1" dirty="0"/>
              <a:t>den </a:t>
            </a:r>
            <a:r>
              <a:rPr lang="de-DE" sz="2000" b="1" i="1" dirty="0">
                <a:solidFill>
                  <a:srgbClr val="FF0000"/>
                </a:solidFill>
              </a:rPr>
              <a:t>weiteren Dienst </a:t>
            </a:r>
            <a:r>
              <a:rPr lang="de-DE" sz="2000" i="1" dirty="0"/>
              <a:t>in der evangelischen Kirche und ihrer Diakonie </a:t>
            </a:r>
            <a:r>
              <a:rPr lang="de-DE" sz="2000" b="1" i="1" dirty="0">
                <a:solidFill>
                  <a:srgbClr val="FF0000"/>
                </a:solidFill>
              </a:rPr>
              <a:t>kommt nicht in Betracht, wer </a:t>
            </a:r>
            <a:r>
              <a:rPr lang="de-DE" sz="2000" b="1" i="1" u="sng" dirty="0">
                <a:solidFill>
                  <a:srgbClr val="FF0000"/>
                </a:solidFill>
              </a:rPr>
              <a:t>während</a:t>
            </a:r>
            <a:r>
              <a:rPr lang="de-DE" sz="2000" b="1" i="1" dirty="0">
                <a:solidFill>
                  <a:srgbClr val="FF0000"/>
                </a:solidFill>
              </a:rPr>
              <a:t> des Arbeitsverhältnisses aus der evangelischen Kirche ausgetreten ist</a:t>
            </a:r>
            <a:r>
              <a:rPr lang="de-DE" sz="2000" i="1" dirty="0"/>
              <a:t>, ohne die Mitgliedschaft in einer anderen Kirche zu erwerben, die der Arbeitsgemeinschaft Christlicher Kirchen in Deutschland oder der Vereinigung Evangelischer Freikirchen </a:t>
            </a:r>
            <a:r>
              <a:rPr lang="de-DE" sz="2000" i="1" dirty="0" smtClean="0"/>
              <a:t>angehört</a:t>
            </a:r>
            <a:r>
              <a:rPr lang="de-DE" sz="2000" i="1" dirty="0"/>
              <a:t>. </a:t>
            </a:r>
            <a:r>
              <a:rPr lang="de-DE" sz="2000" i="1" dirty="0" smtClean="0"/>
              <a:t>Gleiches </a:t>
            </a:r>
            <a:r>
              <a:rPr lang="de-DE" sz="2000" i="1" dirty="0"/>
              <a:t>gilt für den Austritt aus einer Kirche der Arbeitsgemeinschaft Christlicher </a:t>
            </a:r>
            <a:r>
              <a:rPr lang="de-DE" sz="2000" i="1" dirty="0" smtClean="0"/>
              <a:t>Kirchen </a:t>
            </a:r>
            <a:r>
              <a:rPr lang="de-DE" sz="2000" i="1" dirty="0"/>
              <a:t>in Deutschland oder der Vereinigung Evangelischer Freikirchen</a:t>
            </a:r>
            <a:r>
              <a:rPr lang="de-DE" sz="2000" i="1" dirty="0" smtClean="0"/>
              <a:t>. …</a:t>
            </a:r>
          </a:p>
          <a:p>
            <a:endParaRPr lang="de-DE" sz="2000" i="1" dirty="0"/>
          </a:p>
          <a:p>
            <a:endParaRPr lang="de-DE" dirty="0"/>
          </a:p>
          <a:p>
            <a:endParaRPr lang="de-DE" dirty="0"/>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24</a:t>
            </a:fld>
            <a:endParaRPr lang="en-US"/>
          </a:p>
        </p:txBody>
      </p:sp>
    </p:spTree>
    <p:extLst>
      <p:ext uri="{BB962C8B-B14F-4D97-AF65-F5344CB8AC3E}">
        <p14:creationId xmlns:p14="http://schemas.microsoft.com/office/powerpoint/2010/main" val="39961564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a:xfrm>
            <a:off x="228600" y="1905000"/>
            <a:ext cx="8686800" cy="2905411"/>
          </a:xfrm>
        </p:spPr>
        <p:txBody>
          <a:bodyPr/>
          <a:lstStyle/>
          <a:p>
            <a:r>
              <a:rPr lang="de-DE" sz="4800" dirty="0" smtClean="0"/>
              <a:t>Fälle aus der Rechtsprechung </a:t>
            </a:r>
          </a:p>
          <a:p>
            <a:endParaRPr lang="de-DE" dirty="0"/>
          </a:p>
          <a:p>
            <a:endParaRPr lang="de-DE" dirty="0" smtClean="0"/>
          </a:p>
          <a:p>
            <a:endParaRPr lang="de-DE" dirty="0"/>
          </a:p>
          <a:p>
            <a:endParaRPr lang="de-DE" dirty="0"/>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25</a:t>
            </a:fld>
            <a:endParaRPr lang="en-US"/>
          </a:p>
        </p:txBody>
      </p:sp>
    </p:spTree>
    <p:extLst>
      <p:ext uri="{BB962C8B-B14F-4D97-AF65-F5344CB8AC3E}">
        <p14:creationId xmlns:p14="http://schemas.microsoft.com/office/powerpoint/2010/main" val="2459109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26</a:t>
            </a:fld>
            <a:endParaRPr lang="en-US"/>
          </a:p>
        </p:txBody>
      </p:sp>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124744"/>
            <a:ext cx="8916421" cy="53285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869192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27</a:t>
            </a:fld>
            <a:endParaRPr lang="en-US"/>
          </a:p>
        </p:txBody>
      </p:sp>
      <p:pic>
        <p:nvPicPr>
          <p:cNvPr id="1024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1052736"/>
            <a:ext cx="8496944" cy="54849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71107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1050925"/>
            <a:ext cx="8686800" cy="800219"/>
          </a:xfrm>
        </p:spPr>
        <p:txBody>
          <a:bodyPr/>
          <a:lstStyle/>
          <a:p>
            <a:r>
              <a:rPr lang="de-DE" altLang="de-DE" dirty="0"/>
              <a:t>Bundesverfassungsgericht: Beschluss vom 22. Oktober 2014 (Chefarzt)</a:t>
            </a:r>
            <a:endParaRPr lang="de-DE" dirty="0"/>
          </a:p>
        </p:txBody>
      </p:sp>
      <p:sp>
        <p:nvSpPr>
          <p:cNvPr id="3" name="Inhaltsplatzhalter 2"/>
          <p:cNvSpPr>
            <a:spLocks noGrp="1"/>
          </p:cNvSpPr>
          <p:nvPr>
            <p:ph idx="1"/>
          </p:nvPr>
        </p:nvSpPr>
        <p:spPr>
          <a:xfrm>
            <a:off x="228600" y="1905000"/>
            <a:ext cx="8686800" cy="4708981"/>
          </a:xfrm>
        </p:spPr>
        <p:txBody>
          <a:bodyPr/>
          <a:lstStyle/>
          <a:p>
            <a:r>
              <a:rPr lang="de-DE" dirty="0"/>
              <a:t>Zurückverwiesen an das BAG</a:t>
            </a:r>
          </a:p>
          <a:p>
            <a:endParaRPr lang="de-DE" dirty="0"/>
          </a:p>
          <a:p>
            <a:r>
              <a:rPr lang="de-DE" sz="1800" dirty="0"/>
              <a:t>„Hat die Kirche sich in Ausübung ihrer korporativen Religionsfreiheit dazu entschieden, ein bestimmtes Verhalten wegen des Verstoßes gegen tragende Glaubenssätze als Loyalitätsverstoß zu werten, ein anderes aber nicht, </a:t>
            </a:r>
            <a:r>
              <a:rPr lang="de-DE" sz="1800" u="sng" dirty="0">
                <a:solidFill>
                  <a:srgbClr val="FF0000"/>
                </a:solidFill>
              </a:rPr>
              <a:t>so ist es den staatlichen Gerichten grundsätzlich untersagt, diese autonom getroffene und von der Verfassung geschützte Entscheidung zu hinterfragen und zu bewerten</a:t>
            </a:r>
            <a:r>
              <a:rPr lang="de-DE" sz="1800" dirty="0"/>
              <a:t>. </a:t>
            </a:r>
          </a:p>
          <a:p>
            <a:r>
              <a:rPr lang="de-DE" sz="1800" dirty="0"/>
              <a:t>Gleiches gilt, soweit die Kirche die Loyalitätsobliegenheiten auf Arbeitnehmer in bestimmten Aufgabenbereichen beschränkt oder nur auf solche kirchlichen Arbeitnehmer erstreckt hat, die ihrem Glauben angehören. </a:t>
            </a:r>
            <a:r>
              <a:rPr lang="de-DE" sz="1800" u="sng" dirty="0">
                <a:solidFill>
                  <a:srgbClr val="FF0000"/>
                </a:solidFill>
              </a:rPr>
              <a:t>Den staatlichen Gerichten ist es  verwehrt, die eigene Einschätzung über die Nähe der von einem Arbeitnehmer bekleideten Stelle zum Heilsauftrag und die Notwendigkeit der auferlegten Loyalitätsobliegenheit im Hinblick auf Glaubwürdigkeit oder Vorbildfunktion innerhalb der Dienstgemeinschaft an die Stelle der durch die verfasste Kirche getroffenen Einschätzung zu stellen</a:t>
            </a:r>
            <a:r>
              <a:rPr lang="de-DE" sz="1800" dirty="0"/>
              <a:t>.“</a:t>
            </a:r>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28</a:t>
            </a:fld>
            <a:endParaRPr lang="en-US"/>
          </a:p>
        </p:txBody>
      </p:sp>
    </p:spTree>
    <p:extLst>
      <p:ext uri="{BB962C8B-B14F-4D97-AF65-F5344CB8AC3E}">
        <p14:creationId xmlns:p14="http://schemas.microsoft.com/office/powerpoint/2010/main" val="21159425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Chefarztfall</a:t>
            </a:r>
            <a:endParaRPr lang="de-DE" dirty="0"/>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29</a:t>
            </a:fld>
            <a:endParaRPr lang="en-US"/>
          </a:p>
        </p:txBody>
      </p:sp>
      <p:pic>
        <p:nvPicPr>
          <p:cNvPr id="1229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7312" y="1700808"/>
            <a:ext cx="8637065" cy="45365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46506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3</a:t>
            </a:fld>
            <a:endParaRPr lang="en-US"/>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700808"/>
            <a:ext cx="7825467" cy="4548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01768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BAG entscheidet nicht und ruft EuGH an (Chefarztfall)</a:t>
            </a:r>
            <a:endParaRPr lang="de-DE" dirty="0"/>
          </a:p>
        </p:txBody>
      </p:sp>
      <p:sp>
        <p:nvSpPr>
          <p:cNvPr id="3" name="Inhaltsplatzhalter 2"/>
          <p:cNvSpPr>
            <a:spLocks noGrp="1"/>
          </p:cNvSpPr>
          <p:nvPr>
            <p:ph idx="1"/>
          </p:nvPr>
        </p:nvSpPr>
        <p:spPr>
          <a:xfrm>
            <a:off x="228600" y="1905000"/>
            <a:ext cx="8686800" cy="3951851"/>
          </a:xfrm>
        </p:spPr>
        <p:txBody>
          <a:bodyPr/>
          <a:lstStyle/>
          <a:p>
            <a:r>
              <a:rPr lang="de-DE" sz="2800" dirty="0" smtClean="0"/>
              <a:t>Kann Kirche </a:t>
            </a:r>
            <a:r>
              <a:rPr lang="de-DE" sz="2800" dirty="0" smtClean="0">
                <a:solidFill>
                  <a:srgbClr val="FF0000"/>
                </a:solidFill>
              </a:rPr>
              <a:t>verbindlich</a:t>
            </a:r>
            <a:r>
              <a:rPr lang="de-DE" sz="2800" dirty="0" smtClean="0"/>
              <a:t> bestimmen, dass deren Arbeitnehmer in leitender Stellung ein loyales und aufrichtiges Verhalten vorzuweisen haben?</a:t>
            </a:r>
          </a:p>
          <a:p>
            <a:r>
              <a:rPr lang="de-DE" sz="2800" dirty="0" smtClean="0"/>
              <a:t>Darf die </a:t>
            </a:r>
            <a:r>
              <a:rPr lang="de-DE" sz="2800" dirty="0"/>
              <a:t>Kirche dabei zwischen Arbeitnehmern </a:t>
            </a:r>
            <a:r>
              <a:rPr lang="de-DE" sz="2800" dirty="0" smtClean="0">
                <a:solidFill>
                  <a:srgbClr val="FF0000"/>
                </a:solidFill>
              </a:rPr>
              <a:t>unterscheiden</a:t>
            </a:r>
            <a:r>
              <a:rPr lang="de-DE" sz="2800" dirty="0" smtClean="0"/>
              <a:t>, </a:t>
            </a:r>
            <a:r>
              <a:rPr lang="de-DE" sz="2800" dirty="0"/>
              <a:t>die der Kirche angehören, und solchen, die einer anderen oder keiner Kirche </a:t>
            </a:r>
            <a:r>
              <a:rPr lang="de-DE" sz="2800" dirty="0" smtClean="0"/>
              <a:t>angehören? </a:t>
            </a:r>
            <a:endParaRPr lang="de-DE" sz="2800" dirty="0"/>
          </a:p>
          <a:p>
            <a:endParaRPr lang="de-DE" dirty="0"/>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30</a:t>
            </a:fld>
            <a:endParaRPr lang="en-US"/>
          </a:p>
        </p:txBody>
      </p:sp>
    </p:spTree>
    <p:extLst>
      <p:ext uri="{BB962C8B-B14F-4D97-AF65-F5344CB8AC3E}">
        <p14:creationId xmlns:p14="http://schemas.microsoft.com/office/powerpoint/2010/main" val="24261051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Chefarztfall</a:t>
            </a:r>
            <a:endParaRPr lang="de-DE" dirty="0"/>
          </a:p>
        </p:txBody>
      </p:sp>
      <p:sp>
        <p:nvSpPr>
          <p:cNvPr id="3" name="Inhaltsplatzhalter 2"/>
          <p:cNvSpPr>
            <a:spLocks noGrp="1"/>
          </p:cNvSpPr>
          <p:nvPr>
            <p:ph idx="1"/>
          </p:nvPr>
        </p:nvSpPr>
        <p:spPr>
          <a:xfrm>
            <a:off x="228600" y="1905000"/>
            <a:ext cx="8686800" cy="4198072"/>
          </a:xfrm>
        </p:spPr>
        <p:txBody>
          <a:bodyPr/>
          <a:lstStyle/>
          <a:p>
            <a:pPr marL="0" lvl="0" indent="0" eaLnBrk="0" hangingPunct="0">
              <a:spcBef>
                <a:spcPct val="20000"/>
              </a:spcBef>
              <a:spcAft>
                <a:spcPct val="0"/>
              </a:spcAft>
              <a:buClrTx/>
              <a:buNone/>
              <a:defRPr/>
            </a:pPr>
            <a:r>
              <a:rPr lang="de-DE" sz="2200" dirty="0">
                <a:solidFill>
                  <a:srgbClr val="000000"/>
                </a:solidFill>
                <a:latin typeface="Verdana"/>
              </a:rPr>
              <a:t>Änderung der Grundordnung </a:t>
            </a:r>
            <a:r>
              <a:rPr lang="de-DE" sz="2200" dirty="0" smtClean="0">
                <a:solidFill>
                  <a:srgbClr val="000000"/>
                </a:solidFill>
                <a:latin typeface="Verdana"/>
              </a:rPr>
              <a:t>der katholischen Kirche vom </a:t>
            </a:r>
            <a:r>
              <a:rPr lang="de-DE" sz="2200" dirty="0">
                <a:solidFill>
                  <a:srgbClr val="000000"/>
                </a:solidFill>
                <a:latin typeface="Verdana"/>
              </a:rPr>
              <a:t>27.04.2015</a:t>
            </a:r>
          </a:p>
          <a:p>
            <a:pPr lvl="0" eaLnBrk="0" hangingPunct="0">
              <a:spcBef>
                <a:spcPct val="20000"/>
              </a:spcBef>
              <a:spcAft>
                <a:spcPct val="0"/>
              </a:spcAft>
              <a:buClrTx/>
              <a:buFontTx/>
              <a:buChar char="•"/>
              <a:defRPr/>
            </a:pPr>
            <a:endParaRPr lang="de-DE" sz="2200" dirty="0">
              <a:solidFill>
                <a:srgbClr val="000000"/>
              </a:solidFill>
              <a:latin typeface="Verdana"/>
            </a:endParaRPr>
          </a:p>
          <a:p>
            <a:pPr marL="0" lvl="0" indent="0" eaLnBrk="0" hangingPunct="0">
              <a:spcBef>
                <a:spcPct val="20000"/>
              </a:spcBef>
              <a:spcAft>
                <a:spcPct val="0"/>
              </a:spcAft>
              <a:buClrTx/>
              <a:buNone/>
              <a:defRPr/>
            </a:pPr>
            <a:r>
              <a:rPr lang="de-DE" sz="2200" dirty="0">
                <a:solidFill>
                  <a:srgbClr val="000000"/>
                </a:solidFill>
                <a:latin typeface="Verdana"/>
              </a:rPr>
              <a:t>Die erneute standesamtliche Heirat nach einer zivilen Scheidung ist zukünftig grundsätzlich dann als schwerwiegender Loyalitätsverstoß zu werten, </a:t>
            </a:r>
            <a:r>
              <a:rPr lang="de-DE" sz="2200" b="1" dirty="0">
                <a:solidFill>
                  <a:srgbClr val="FF0000"/>
                </a:solidFill>
                <a:latin typeface="Verdana"/>
              </a:rPr>
              <a:t>wenn dieses Verhalten nach den konkreten Umständen objektiv geeignet ist, ein erhebliches Ärgernis in der Dienstgemeinschaft oder im beruflichen Wirkungskreis zu erregen und die Glaubwürdigkeit der Kirche zu beeinträchtigen.</a:t>
            </a:r>
            <a:r>
              <a:rPr lang="de-DE" sz="2200" dirty="0">
                <a:solidFill>
                  <a:srgbClr val="000000"/>
                </a:solidFill>
                <a:latin typeface="Verdana"/>
              </a:rPr>
              <a:t> Dasselbe gilt für das Eingehen einer eingetragenen Lebenspartnerschaft</a:t>
            </a:r>
            <a:endParaRPr lang="de-DE" dirty="0"/>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31</a:t>
            </a:fld>
            <a:endParaRPr lang="en-US"/>
          </a:p>
        </p:txBody>
      </p:sp>
    </p:spTree>
    <p:extLst>
      <p:ext uri="{BB962C8B-B14F-4D97-AF65-F5344CB8AC3E}">
        <p14:creationId xmlns:p14="http://schemas.microsoft.com/office/powerpoint/2010/main" val="2277766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EWDE</a:t>
            </a:r>
            <a:endParaRPr lang="de-DE" dirty="0"/>
          </a:p>
        </p:txBody>
      </p:sp>
      <p:sp>
        <p:nvSpPr>
          <p:cNvPr id="3" name="Inhaltsplatzhalter 2"/>
          <p:cNvSpPr>
            <a:spLocks noGrp="1"/>
          </p:cNvSpPr>
          <p:nvPr>
            <p:ph idx="1"/>
          </p:nvPr>
        </p:nvSpPr>
        <p:spPr>
          <a:xfrm>
            <a:off x="179512" y="1905000"/>
            <a:ext cx="8735888" cy="4801314"/>
          </a:xfrm>
        </p:spPr>
        <p:txBody>
          <a:bodyPr/>
          <a:lstStyle/>
          <a:p>
            <a:r>
              <a:rPr lang="de-DE" sz="2400" dirty="0"/>
              <a:t>Das Evangelische Werk für Diakonie und Entwicklung hatte eine Referentenstelle ausgeschrieben, die es an die Bedingung einer Kirchenmitgliedschaft knüpfte. In der Ausschreibung hieß es, dass die Mitgliedschaft in einer evangelischen oder der Arbeitsgemeinschaft Christlicher Kirchen (ACK) angehörenden Kirche und die Identifikation mit dem diakonischen Auftrag vorausgesetzt würden und im Lebenslauf die Konfession angegeben werden solle. Die konfessionslose Bewerberin wurde nicht zum Vorstellungsgespräch eingeladen und verlangte daraufhin eine Entschädigung nach § 15 Abs. 2 AGG. Sie ist der Meinung, dass sie die Stelle aufgrund ihrer Konfessionslosigkeit nicht erhalten habe. </a:t>
            </a:r>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32</a:t>
            </a:fld>
            <a:endParaRPr lang="en-US"/>
          </a:p>
        </p:txBody>
      </p:sp>
    </p:spTree>
    <p:extLst>
      <p:ext uri="{BB962C8B-B14F-4D97-AF65-F5344CB8AC3E}">
        <p14:creationId xmlns:p14="http://schemas.microsoft.com/office/powerpoint/2010/main" val="38006799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EWDE: Vorlage BAG beim EuGH</a:t>
            </a:r>
            <a:endParaRPr lang="de-DE" dirty="0"/>
          </a:p>
        </p:txBody>
      </p:sp>
      <p:sp>
        <p:nvSpPr>
          <p:cNvPr id="3" name="Inhaltsplatzhalter 2"/>
          <p:cNvSpPr>
            <a:spLocks noGrp="1"/>
          </p:cNvSpPr>
          <p:nvPr>
            <p:ph idx="1"/>
          </p:nvPr>
        </p:nvSpPr>
        <p:spPr>
          <a:xfrm>
            <a:off x="228600" y="1905000"/>
            <a:ext cx="8686800" cy="4476328"/>
          </a:xfrm>
        </p:spPr>
        <p:txBody>
          <a:bodyPr/>
          <a:lstStyle/>
          <a:p>
            <a:r>
              <a:rPr lang="de-DE" sz="2400" dirty="0" smtClean="0"/>
              <a:t>Inwieweit können berufliche </a:t>
            </a:r>
            <a:r>
              <a:rPr lang="de-DE" sz="2400" dirty="0"/>
              <a:t>Anforderungen, die von religiösen Organisationen unter Berufung auf das Privileg der kirchlichen Selbstbestimmung gestellt werden, </a:t>
            </a:r>
            <a:r>
              <a:rPr lang="de-DE" sz="2400" dirty="0">
                <a:solidFill>
                  <a:srgbClr val="FF0000"/>
                </a:solidFill>
              </a:rPr>
              <a:t>gerichtlich überprüft </a:t>
            </a:r>
            <a:r>
              <a:rPr lang="de-DE" sz="2400" dirty="0" smtClean="0">
                <a:solidFill>
                  <a:srgbClr val="FF0000"/>
                </a:solidFill>
              </a:rPr>
              <a:t>werden? </a:t>
            </a:r>
          </a:p>
          <a:p>
            <a:r>
              <a:rPr lang="de-DE" sz="2400" dirty="0" smtClean="0"/>
              <a:t>Das BAG möchte </a:t>
            </a:r>
            <a:r>
              <a:rPr lang="de-DE" sz="2400" dirty="0"/>
              <a:t>ferner Aufschluss darüber erhalten, </a:t>
            </a:r>
            <a:r>
              <a:rPr lang="de-DE" sz="2400" dirty="0">
                <a:solidFill>
                  <a:srgbClr val="FF0000"/>
                </a:solidFill>
              </a:rPr>
              <a:t>wie die widerstreitenden Interessen</a:t>
            </a:r>
            <a:r>
              <a:rPr lang="de-DE" sz="2400" dirty="0"/>
              <a:t> – die Freiheit der Weltanschauung und das Recht, nicht wegen der Religion oder der Weltanschauung diskriminiert zu werden, auf der einen Seite sowie das Recht der religiösen Organisationen auf Selbstbestimmung und Autonomie auf der anderen Seite – </a:t>
            </a:r>
            <a:r>
              <a:rPr lang="de-DE" sz="2400" dirty="0">
                <a:solidFill>
                  <a:srgbClr val="FF0000"/>
                </a:solidFill>
              </a:rPr>
              <a:t>gegeneinander abzuwägen sind</a:t>
            </a:r>
            <a:r>
              <a:rPr lang="de-DE" sz="2000" dirty="0"/>
              <a:t>.</a:t>
            </a:r>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33</a:t>
            </a:fld>
            <a:endParaRPr lang="en-US"/>
          </a:p>
        </p:txBody>
      </p:sp>
    </p:spTree>
    <p:extLst>
      <p:ext uri="{BB962C8B-B14F-4D97-AF65-F5344CB8AC3E}">
        <p14:creationId xmlns:p14="http://schemas.microsoft.com/office/powerpoint/2010/main" val="14949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Fall EWDE</a:t>
            </a:r>
            <a:endParaRPr lang="de-DE" dirty="0"/>
          </a:p>
        </p:txBody>
      </p:sp>
      <p:sp>
        <p:nvSpPr>
          <p:cNvPr id="3" name="Inhaltsplatzhalter 2"/>
          <p:cNvSpPr>
            <a:spLocks noGrp="1"/>
          </p:cNvSpPr>
          <p:nvPr>
            <p:ph idx="1"/>
          </p:nvPr>
        </p:nvSpPr>
        <p:spPr>
          <a:xfrm>
            <a:off x="228600" y="1905001"/>
            <a:ext cx="8686800" cy="4548336"/>
          </a:xfrm>
        </p:spPr>
        <p:txBody>
          <a:bodyPr/>
          <a:lstStyle/>
          <a:p>
            <a:r>
              <a:rPr lang="de-DE" sz="3600" dirty="0" smtClean="0"/>
              <a:t>Schlussanträge des Generalanwalts gestellt am 09.11.2017</a:t>
            </a:r>
          </a:p>
          <a:p>
            <a:r>
              <a:rPr lang="de-DE" sz="3600" dirty="0"/>
              <a:t>EuGH-Generalanwalt: Von religiösen Organisationen gestellte berufliche Anforderungen unterliegen gerichtlicher </a:t>
            </a:r>
            <a:r>
              <a:rPr lang="de-DE" sz="3600" dirty="0" smtClean="0"/>
              <a:t>Überprüfung.</a:t>
            </a:r>
            <a:endParaRPr lang="de-DE" sz="3600" dirty="0"/>
          </a:p>
          <a:p>
            <a:endParaRPr lang="de-DE" dirty="0"/>
          </a:p>
          <a:p>
            <a:endParaRPr lang="de-DE" dirty="0"/>
          </a:p>
          <a:p>
            <a:endParaRPr lang="de-DE" dirty="0"/>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34</a:t>
            </a:fld>
            <a:endParaRPr lang="en-US"/>
          </a:p>
        </p:txBody>
      </p:sp>
    </p:spTree>
    <p:extLst>
      <p:ext uri="{BB962C8B-B14F-4D97-AF65-F5344CB8AC3E}">
        <p14:creationId xmlns:p14="http://schemas.microsoft.com/office/powerpoint/2010/main" val="4824523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Islamisches Kopftuch im diakonischen Krankenhaus</a:t>
            </a:r>
            <a:endParaRPr lang="de-DE" dirty="0"/>
          </a:p>
        </p:txBody>
      </p:sp>
      <p:sp>
        <p:nvSpPr>
          <p:cNvPr id="3" name="Inhaltsplatzhalter 2"/>
          <p:cNvSpPr>
            <a:spLocks noGrp="1"/>
          </p:cNvSpPr>
          <p:nvPr>
            <p:ph idx="1"/>
          </p:nvPr>
        </p:nvSpPr>
        <p:spPr>
          <a:xfrm>
            <a:off x="228600" y="1700808"/>
            <a:ext cx="8686800" cy="5478423"/>
          </a:xfrm>
        </p:spPr>
        <p:txBody>
          <a:bodyPr/>
          <a:lstStyle/>
          <a:p>
            <a:r>
              <a:rPr lang="de-DE" sz="2000" dirty="0"/>
              <a:t>Die dem islamischen Glauben angehörende Krankenschwester K arbeitet in einem diakonischen Krankenhaus. Nachdem sie längere Zeit erkrankt ist, kehrt sie mit einem Kopftuch an ihren Arbeitsplatz zurück. Der Arbeitgeber sagt ihr, dass er so ihre Arbeitsleistung nicht annimmt und sie deshalb auch keinen Lohn erhält, wenn sie weiterhin mit Kopftuch zur Arbeit erscheint</a:t>
            </a:r>
            <a:r>
              <a:rPr lang="de-DE" sz="2000" dirty="0" smtClean="0"/>
              <a:t>.</a:t>
            </a:r>
            <a:endParaRPr lang="de-DE" sz="2000" dirty="0"/>
          </a:p>
          <a:p>
            <a:r>
              <a:rPr lang="de-DE" sz="2000" dirty="0"/>
              <a:t>Anwalt der Krankenschwester:</a:t>
            </a:r>
          </a:p>
          <a:p>
            <a:r>
              <a:rPr lang="de-DE" sz="2000" dirty="0" smtClean="0"/>
              <a:t>Das </a:t>
            </a:r>
            <a:r>
              <a:rPr lang="de-DE" sz="2000" dirty="0"/>
              <a:t>Kopftuch wird von der Allgemeinheit nicht mehr nur als Zeichen islamischer Religionszugehörigkeit, sondern auch als modisches Accessoire verstanden. </a:t>
            </a:r>
            <a:endParaRPr lang="de-DE" sz="2000" dirty="0" smtClean="0"/>
          </a:p>
          <a:p>
            <a:r>
              <a:rPr lang="de-DE" sz="2000" dirty="0" smtClean="0"/>
              <a:t>Sie </a:t>
            </a:r>
            <a:r>
              <a:rPr lang="de-DE" sz="2000" dirty="0"/>
              <a:t>genießt zudem Vertrauensschutz, weil sie in Kenntnis ihrer islamischen Religionszugehörigkeit eingestellt wurde</a:t>
            </a:r>
            <a:r>
              <a:rPr lang="de-DE" sz="2000" dirty="0" smtClean="0"/>
              <a:t>.</a:t>
            </a:r>
            <a:endParaRPr lang="de-DE" sz="2000" dirty="0"/>
          </a:p>
          <a:p>
            <a:r>
              <a:rPr lang="de-DE" sz="2000" dirty="0">
                <a:solidFill>
                  <a:srgbClr val="FF0000"/>
                </a:solidFill>
              </a:rPr>
              <a:t>Wie würden Sie entscheiden?</a:t>
            </a:r>
          </a:p>
          <a:p>
            <a:endParaRPr lang="de-DE" dirty="0"/>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35</a:t>
            </a:fld>
            <a:endParaRPr lang="en-US"/>
          </a:p>
        </p:txBody>
      </p:sp>
    </p:spTree>
    <p:extLst>
      <p:ext uri="{BB962C8B-B14F-4D97-AF65-F5344CB8AC3E}">
        <p14:creationId xmlns:p14="http://schemas.microsoft.com/office/powerpoint/2010/main" val="3545032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36</a:t>
            </a:fld>
            <a:endParaRPr lang="en-US"/>
          </a:p>
        </p:txBody>
      </p:sp>
      <p:pic>
        <p:nvPicPr>
          <p:cNvPr id="1536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4735" y="980728"/>
            <a:ext cx="8894003" cy="51845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979000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37</a:t>
            </a:fld>
            <a:endParaRPr lang="en-US"/>
          </a:p>
        </p:txBody>
      </p:sp>
      <p:pic>
        <p:nvPicPr>
          <p:cNvPr id="1638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1052736"/>
            <a:ext cx="8941973" cy="53285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654491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sp>
        <p:nvSpPr>
          <p:cNvPr id="3" name="Inhaltsplatzhalter 2"/>
          <p:cNvSpPr>
            <a:spLocks noGrp="1"/>
          </p:cNvSpPr>
          <p:nvPr>
            <p:ph idx="1"/>
          </p:nvPr>
        </p:nvSpPr>
        <p:spPr>
          <a:xfrm>
            <a:off x="228600" y="1905000"/>
            <a:ext cx="8686800" cy="4542782"/>
          </a:xfrm>
        </p:spPr>
        <p:txBody>
          <a:bodyPr/>
          <a:lstStyle/>
          <a:p>
            <a:endParaRPr lang="de-DE" sz="3600" b="1" dirty="0" smtClean="0"/>
          </a:p>
          <a:p>
            <a:endParaRPr lang="de-DE" sz="3600" b="1" dirty="0"/>
          </a:p>
          <a:p>
            <a:endParaRPr lang="de-DE" sz="3600" b="1" dirty="0" smtClean="0"/>
          </a:p>
          <a:p>
            <a:endParaRPr lang="de-DE" sz="3600" b="1" dirty="0" smtClean="0"/>
          </a:p>
          <a:p>
            <a:pPr marL="0" indent="0">
              <a:buNone/>
            </a:pPr>
            <a:r>
              <a:rPr lang="de-DE" sz="3600" b="1" dirty="0" smtClean="0"/>
              <a:t>Vielen Dank für Ihre Aufmerksamkeit!</a:t>
            </a:r>
            <a:endParaRPr lang="de-DE" sz="3600" b="1" dirty="0"/>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38</a:t>
            </a:fld>
            <a:endParaRPr lang="en-US"/>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218455"/>
            <a:ext cx="7104236" cy="43753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99649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4</a:t>
            </a:fld>
            <a:endParaRPr lang="en-US"/>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1772816"/>
            <a:ext cx="7732171" cy="4548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43069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5</a:t>
            </a:fld>
            <a:endParaRPr lang="en-US"/>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052736"/>
            <a:ext cx="8610600" cy="51690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18696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6</a:t>
            </a:fld>
            <a:endParaRPr lang="en-US"/>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7776" y="1772816"/>
            <a:ext cx="7514666" cy="45365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82674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7</a:t>
            </a:fld>
            <a:endParaRPr lang="en-US"/>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13081" y="1772816"/>
            <a:ext cx="7889663" cy="4752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26904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8</a:t>
            </a:fld>
            <a:endParaRPr lang="en-US"/>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700808"/>
            <a:ext cx="7616028" cy="45365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46091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4" name="Foliennummernplatzhalter 3"/>
          <p:cNvSpPr>
            <a:spLocks noGrp="1"/>
          </p:cNvSpPr>
          <p:nvPr>
            <p:ph type="sldNum" sz="quarter" idx="12"/>
          </p:nvPr>
        </p:nvSpPr>
        <p:spPr/>
        <p:txBody>
          <a:bodyPr/>
          <a:lstStyle/>
          <a:p>
            <a:pPr>
              <a:defRPr/>
            </a:pPr>
            <a:r>
              <a:rPr lang="en-US" smtClean="0"/>
              <a:t>Seite  </a:t>
            </a:r>
            <a:fld id="{B0E8F45A-A9D5-41F6-93E9-F06CAE9B4F49}" type="slidenum">
              <a:rPr lang="en-US" smtClean="0"/>
              <a:pPr>
                <a:defRPr/>
              </a:pPr>
              <a:t>9</a:t>
            </a:fld>
            <a:endParaRPr lang="en-US"/>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340768"/>
            <a:ext cx="8015084" cy="5040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8861568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
      <a:dk1>
        <a:srgbClr val="000000"/>
      </a:dk1>
      <a:lt1>
        <a:srgbClr val="FFFFFF"/>
      </a:lt1>
      <a:dk2>
        <a:srgbClr val="8970B4"/>
      </a:dk2>
      <a:lt2>
        <a:srgbClr val="50298D"/>
      </a:lt2>
      <a:accent1>
        <a:srgbClr val="D7CFE6"/>
      </a:accent1>
      <a:accent2>
        <a:srgbClr val="0192DE"/>
      </a:accent2>
      <a:accent3>
        <a:srgbClr val="FFFFFF"/>
      </a:accent3>
      <a:accent4>
        <a:srgbClr val="000000"/>
      </a:accent4>
      <a:accent5>
        <a:srgbClr val="E8E4F0"/>
      </a:accent5>
      <a:accent6>
        <a:srgbClr val="0184C9"/>
      </a:accent6>
      <a:hlink>
        <a:srgbClr val="4FB5E9"/>
      </a:hlink>
      <a:folHlink>
        <a:srgbClr val="C1E4F7"/>
      </a:folHlink>
    </a:clrScheme>
    <a:fontScheme name="Leere Präsentatio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Leere Prä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eere Prä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eere Prä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eere Prä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eere Prä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eere Prä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eere Prä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0</TotalTime>
  <Words>1828</Words>
  <Application>Microsoft Office PowerPoint</Application>
  <PresentationFormat>Bildschirmpräsentation (4:3)</PresentationFormat>
  <Paragraphs>198</Paragraphs>
  <Slides>38</Slides>
  <Notes>4</Notes>
  <HiddenSlides>0</HiddenSlides>
  <MMClips>0</MMClips>
  <ScaleCrop>false</ScaleCrop>
  <HeadingPairs>
    <vt:vector size="4" baseType="variant">
      <vt:variant>
        <vt:lpstr>Design</vt:lpstr>
      </vt:variant>
      <vt:variant>
        <vt:i4>1</vt:i4>
      </vt:variant>
      <vt:variant>
        <vt:lpstr>Folientitel</vt:lpstr>
      </vt:variant>
      <vt:variant>
        <vt:i4>38</vt:i4>
      </vt:variant>
    </vt:vector>
  </HeadingPairs>
  <TitlesOfParts>
    <vt:vector size="39" baseType="lpstr">
      <vt:lpstr>Default Theme</vt:lpstr>
      <vt:lpstr>Loyalitätsrichtlinie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Rahmen der Loyalitätsrichtlinie</vt:lpstr>
      <vt:lpstr>Allgemeines Gleichbehandlungsgesetz</vt:lpstr>
      <vt:lpstr>Unterschiedliche Behandlung wegen der Religion</vt:lpstr>
      <vt:lpstr>RICHTLINIE 2000/78/EG</vt:lpstr>
      <vt:lpstr>Neue Loyalitätsrichtlinie des Rates der EKD</vt:lpstr>
      <vt:lpstr>Neue Loyalitätsrichtlinie</vt:lpstr>
      <vt:lpstr>Neue Loyalitätsrichtlinie</vt:lpstr>
      <vt:lpstr>Neue Loyalitätsrichtlinie</vt:lpstr>
      <vt:lpstr>Neue Loyalitätsrichtlinie</vt:lpstr>
      <vt:lpstr>Neue Loyalitätsrichtlinie</vt:lpstr>
      <vt:lpstr>Neue Loyalitätsrichtlinie</vt:lpstr>
      <vt:lpstr>Neue Loyalitätsrichtlinie</vt:lpstr>
      <vt:lpstr>Neue Loyalitätsrichtlinie</vt:lpstr>
      <vt:lpstr>Neue Loyalitätsrichtlinie</vt:lpstr>
      <vt:lpstr>Neue Loyalitätsrichtlinie</vt:lpstr>
      <vt:lpstr>PowerPoint-Präsentation</vt:lpstr>
      <vt:lpstr>PowerPoint-Präsentation</vt:lpstr>
      <vt:lpstr>PowerPoint-Präsentation</vt:lpstr>
      <vt:lpstr>Bundesverfassungsgericht: Beschluss vom 22. Oktober 2014 (Chefarzt)</vt:lpstr>
      <vt:lpstr>Chefarztfall</vt:lpstr>
      <vt:lpstr>BAG entscheidet nicht und ruft EuGH an (Chefarztfall)</vt:lpstr>
      <vt:lpstr>Chefarztfall</vt:lpstr>
      <vt:lpstr>Fall EWDE</vt:lpstr>
      <vt:lpstr>Fall EWDE: Vorlage BAG beim EuGH</vt:lpstr>
      <vt:lpstr>Fall EWDE</vt:lpstr>
      <vt:lpstr>Islamisches Kopftuch im diakonischen Krankenhaus</vt:lpstr>
      <vt:lpstr>PowerPoint-Präsentation</vt:lpstr>
      <vt:lpstr>PowerPoint-Präsentation</vt:lpstr>
      <vt:lpstr>PowerPoint-Präsentation</vt:lpstr>
    </vt:vector>
  </TitlesOfParts>
  <Company>Diakonisches Werk der Ev.-luth. LK Hannover e. 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shuebner</dc:creator>
  <cp:lastModifiedBy>Johns, Robert</cp:lastModifiedBy>
  <cp:revision>83</cp:revision>
  <dcterms:created xsi:type="dcterms:W3CDTF">2017-04-19T10:27:44Z</dcterms:created>
  <dcterms:modified xsi:type="dcterms:W3CDTF">2017-12-07T12:45:00Z</dcterms:modified>
</cp:coreProperties>
</file>